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67" r:id="rId12"/>
    <p:sldId id="27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270 275,9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7AB-4718-9BBF-5CBF6E509F6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301 330,6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7AB-4718-9BBF-5CBF6E509F6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322 466,4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7AB-4718-9BBF-5CBF6E509F6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376</a:t>
                    </a:r>
                    <a:r>
                      <a:rPr lang="en-US" baseline="0" smtClean="0"/>
                      <a:t> 053,7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7AB-4718-9BBF-5CBF6E509F65}"/>
                </c:ext>
              </c:extLst>
            </c:dLbl>
            <c:dLbl>
              <c:idx val="4"/>
              <c:layout>
                <c:manualLayout>
                  <c:x val="1.2292658273319441E-2"/>
                  <c:y val="1.078827498698974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364 838,1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7AB-4718-9BBF-5CBF6E509F65}"/>
                </c:ext>
              </c:extLst>
            </c:dLbl>
            <c:dLbl>
              <c:idx val="5"/>
              <c:layout>
                <c:manualLayout>
                  <c:x val="3.0864197530864237E-2"/>
                  <c:y val="-4.892266136196071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379 325,6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7AB-4718-9BBF-5CBF6E509F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245676.3</c:v>
                </c:pt>
                <c:pt idx="1">
                  <c:v>273448.90000000002</c:v>
                </c:pt>
                <c:pt idx="2">
                  <c:v>399778.5</c:v>
                </c:pt>
                <c:pt idx="3">
                  <c:v>484898.6</c:v>
                </c:pt>
                <c:pt idx="4">
                  <c:v>508741.2</c:v>
                </c:pt>
                <c:pt idx="5">
                  <c:v>541374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AB-4718-9BBF-5CBF6E509F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839680"/>
        <c:axId val="66841216"/>
      </c:barChart>
      <c:catAx>
        <c:axId val="6683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841216"/>
        <c:crosses val="autoZero"/>
        <c:auto val="1"/>
        <c:lblAlgn val="ctr"/>
        <c:lblOffset val="100"/>
        <c:noMultiLvlLbl val="0"/>
      </c:catAx>
      <c:valAx>
        <c:axId val="66841216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66839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1"/>
              <c:layout>
                <c:manualLayout>
                  <c:x val="9.1515505011227748E-3"/>
                  <c:y val="-3.8133901038022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B6E-42EB-A148-0174019EEFD5}"/>
                </c:ext>
              </c:extLst>
            </c:dLbl>
            <c:dLbl>
              <c:idx val="2"/>
              <c:layout>
                <c:manualLayout>
                  <c:x val="3.140823013576878E-2"/>
                  <c:y val="-3.83411505001858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B6E-42EB-A148-0174019EEFD5}"/>
                </c:ext>
              </c:extLst>
            </c:dLbl>
            <c:dLbl>
              <c:idx val="3"/>
              <c:layout>
                <c:manualLayout>
                  <c:x val="9.6640708110057871E-3"/>
                  <c:y val="-3.83411505001861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B6E-42EB-A148-0174019EEF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1432807.9</c:v>
                </c:pt>
                <c:pt idx="1">
                  <c:v>1521161.8</c:v>
                </c:pt>
                <c:pt idx="2">
                  <c:v>1756494.9</c:v>
                </c:pt>
                <c:pt idx="3">
                  <c:v>1478864</c:v>
                </c:pt>
                <c:pt idx="4">
                  <c:v>1349791.7</c:v>
                </c:pt>
                <c:pt idx="5">
                  <c:v>1350028.2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B6E-42EB-A148-0174019EEF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4-6B6E-42EB-A148-0174019EEF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5-6B6E-42EB-A148-0174019EEF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7617280"/>
        <c:axId val="147618816"/>
        <c:axId val="0"/>
      </c:bar3DChart>
      <c:catAx>
        <c:axId val="14761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7618816"/>
        <c:crosses val="autoZero"/>
        <c:auto val="1"/>
        <c:lblAlgn val="ctr"/>
        <c:lblOffset val="100"/>
        <c:noMultiLvlLbl val="0"/>
      </c:catAx>
      <c:valAx>
        <c:axId val="147618816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147617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расходов бюджета района в </a:t>
            </a:r>
            <a:r>
              <a:rPr lang="ru-RU" dirty="0" smtClean="0"/>
              <a:t>2024 </a:t>
            </a:r>
            <a:r>
              <a:rPr lang="ru-RU" dirty="0"/>
              <a:t>году</a:t>
            </a:r>
          </a:p>
        </c:rich>
      </c:tx>
      <c:layout>
        <c:manualLayout>
          <c:xMode val="edge"/>
          <c:yMode val="edge"/>
          <c:x val="0.34480094804281036"/>
          <c:y val="1.85651886632479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2629935811443839"/>
          <c:y val="0.15417313052041637"/>
          <c:w val="0.65275707342633604"/>
          <c:h val="0.748393066946513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района в 2023 году</c:v>
                </c:pt>
              </c:strCache>
            </c:strRef>
          </c:tx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DE38-497F-93AE-95545DB48346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DE38-497F-93AE-95545DB48346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DE38-497F-93AE-95545DB48346}"/>
              </c:ext>
            </c:extLst>
          </c:dPt>
          <c:dPt>
            <c:idx val="9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3-DE38-497F-93AE-95545DB48346}"/>
              </c:ext>
            </c:extLst>
          </c:dPt>
          <c:dLbls>
            <c:dLbl>
              <c:idx val="0"/>
              <c:layout>
                <c:manualLayout>
                  <c:x val="-0.14669258971225421"/>
                  <c:y val="1.819875764291298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785097952079397"/>
                      <c:h val="0.12666112147383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E38-497F-93AE-95545DB48346}"/>
                </c:ext>
              </c:extLst>
            </c:dLbl>
            <c:dLbl>
              <c:idx val="1"/>
              <c:layout>
                <c:manualLayout>
                  <c:x val="-3.3267970225530498E-2"/>
                  <c:y val="1.46579717263384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11291337999482"/>
                      <c:h val="0.12666112147383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E38-497F-93AE-95545DB48346}"/>
                </c:ext>
              </c:extLst>
            </c:dLbl>
            <c:dLbl>
              <c:idx val="2"/>
              <c:layout>
                <c:manualLayout>
                  <c:x val="-0.11022803021886457"/>
                  <c:y val="-0.1114498486522939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11291337999482"/>
                      <c:h val="0.12666112147383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E38-497F-93AE-95545DB48346}"/>
                </c:ext>
              </c:extLst>
            </c:dLbl>
            <c:dLbl>
              <c:idx val="3"/>
              <c:layout>
                <c:manualLayout>
                  <c:x val="2.366255601229493E-2"/>
                  <c:y val="-0.1002176658733825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16679628189466E-2"/>
                      <c:h val="8.753486454721405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E38-497F-93AE-95545DB48346}"/>
                </c:ext>
              </c:extLst>
            </c:dLbl>
            <c:dLbl>
              <c:idx val="4"/>
              <c:layout>
                <c:manualLayout>
                  <c:x val="-0.17548522386401527"/>
                  <c:y val="6.557482891764462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635725660111841"/>
                      <c:h val="8.753486454721405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E38-497F-93AE-95545DB48346}"/>
                </c:ext>
              </c:extLst>
            </c:dLbl>
            <c:dLbl>
              <c:idx val="5"/>
              <c:layout>
                <c:manualLayout>
                  <c:x val="0.24456541865718623"/>
                  <c:y val="4.74657299286434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46735547902085"/>
                      <c:h val="7.967560134643908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DE38-497F-93AE-95545DB48346}"/>
                </c:ext>
              </c:extLst>
            </c:dLbl>
            <c:dLbl>
              <c:idx val="6"/>
              <c:layout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462281968670149"/>
                      <c:h val="0.127635672059829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DE38-497F-93AE-95545DB48346}"/>
                </c:ext>
              </c:extLst>
            </c:dLbl>
            <c:dLbl>
              <c:idx val="7"/>
              <c:layout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602488612376397E-2"/>
                      <c:h val="0.1253150234769236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DE38-497F-93AE-95545DB48346}"/>
                </c:ext>
              </c:extLst>
            </c:dLbl>
            <c:dLbl>
              <c:idx val="8"/>
              <c:layout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311409843350744E-2"/>
                      <c:h val="8.81846461504277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DE38-497F-93AE-95545DB48346}"/>
                </c:ext>
              </c:extLst>
            </c:dLbl>
            <c:dLbl>
              <c:idx val="9"/>
              <c:layout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00622153094102"/>
                      <c:h val="0.127635672059829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E38-497F-93AE-95545DB48346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vertOverflow="overflow" horzOverflow="overflow" wrap="square" lIns="38100" tIns="19050" rIns="38100" bIns="19050" numCol="1" anchor="ctr">
                <a:noAutofit/>
              </a:bodyPr>
              <a:lstStyle/>
              <a:p>
                <a:pPr>
                  <a:defRPr>
                    <a:solidFill>
                      <a:schemeClr val="tx1">
                        <a:alpha val="99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</c:v>
                </c:pt>
                <c:pt idx="2">
                  <c:v>Национальная 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 политика</c:v>
                </c:pt>
                <c:pt idx="7">
                  <c:v>ФК и спорт</c:v>
                </c:pt>
                <c:pt idx="8">
                  <c:v>СМИ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#\ ##0.0</c:formatCode>
                <c:ptCount val="10"/>
                <c:pt idx="0">
                  <c:v>103986.3</c:v>
                </c:pt>
                <c:pt idx="1">
                  <c:v>4523</c:v>
                </c:pt>
                <c:pt idx="2">
                  <c:v>39033.5</c:v>
                </c:pt>
                <c:pt idx="3">
                  <c:v>7829.8</c:v>
                </c:pt>
                <c:pt idx="4">
                  <c:v>1126674.6000000001</c:v>
                </c:pt>
                <c:pt idx="5">
                  <c:v>75898.899999999994</c:v>
                </c:pt>
                <c:pt idx="6">
                  <c:v>30020.3</c:v>
                </c:pt>
                <c:pt idx="7">
                  <c:v>31726.1</c:v>
                </c:pt>
                <c:pt idx="8">
                  <c:v>3000</c:v>
                </c:pt>
                <c:pt idx="9">
                  <c:v>55659.5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38-497F-93AE-95545DB483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54"/>
      </c:pieChart>
    </c:plotArea>
    <c:plotVisOnly val="1"/>
    <c:dispBlanksAs val="zero"/>
    <c:showDLblsOverMax val="0"/>
  </c:chart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6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glow" dir="t">
                <a:rot lat="0" lon="0" rev="6360000"/>
              </a:lightRig>
            </a:scene3d>
            <a:sp3d prstMaterial="flat">
              <a:bevelT w="95250" h="101600" prst="softRound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rgbClr val="00B0F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dkEdge">
                <a:bevelT w="95250" h="101600"/>
                <a:bevelB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DA4D-4FC6-BB1F-03E62C7F7489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A4D-4FC6-BB1F-03E62C7F7489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DA4D-4FC6-BB1F-03E62C7F7489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A4D-4FC6-BB1F-03E62C7F7489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DA4D-4FC6-BB1F-03E62C7F7489}"/>
              </c:ext>
            </c:extLst>
          </c:dPt>
          <c:dPt>
            <c:idx val="6"/>
            <c:bubble3D val="0"/>
            <c:spPr>
              <a:solidFill>
                <a:srgbClr val="92D05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A4D-4FC6-BB1F-03E62C7F7489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DA4D-4FC6-BB1F-03E62C7F7489}"/>
              </c:ext>
            </c:extLst>
          </c:dPt>
          <c:dLbls>
            <c:dLbl>
              <c:idx val="1"/>
              <c:layout>
                <c:manualLayout>
                  <c:x val="0.14534576407115776"/>
                  <c:y val="0.1515126403314762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A4D-4FC6-BB1F-03E62C7F7489}"/>
                </c:ext>
              </c:extLst>
            </c:dLbl>
            <c:dLbl>
              <c:idx val="5"/>
              <c:layout>
                <c:manualLayout>
                  <c:x val="0.15772661805984073"/>
                  <c:y val="0.1152560262045410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A4D-4FC6-BB1F-03E62C7F7489}"/>
                </c:ext>
              </c:extLst>
            </c:dLbl>
            <c:dLbl>
              <c:idx val="6"/>
              <c:layout>
                <c:manualLayout>
                  <c:x val="-9.7365603955651511E-2"/>
                  <c:y val="8.645538788879867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A4D-4FC6-BB1F-03E62C7F7489}"/>
                </c:ext>
              </c:extLst>
            </c:dLbl>
            <c:dLbl>
              <c:idx val="7"/>
              <c:layout>
                <c:manualLayout>
                  <c:x val="0.12129500671277489"/>
                  <c:y val="8.645538788879867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A4D-4FC6-BB1F-03E62C7F74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 взимаемый в связи с применением упрощенной системы налогообложения</c:v>
                </c:pt>
                <c:pt idx="3">
                  <c:v>Единый сельскохозяйственный налог</c:v>
                </c:pt>
                <c:pt idx="4">
                  <c:v>Налог зимаемый в связи с применением патентной системы налогообложения</c:v>
                </c:pt>
                <c:pt idx="5">
                  <c:v>Налог на добычу полезных ископаемых</c:v>
                </c:pt>
                <c:pt idx="6">
                  <c:v>Государственная пошлина</c:v>
                </c:pt>
                <c:pt idx="7">
                  <c:v>Неналоговые доходы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0.624</c:v>
                </c:pt>
                <c:pt idx="1">
                  <c:v>5.6599999999999998E-2</c:v>
                </c:pt>
                <c:pt idx="2">
                  <c:v>4.0899999999999999E-2</c:v>
                </c:pt>
                <c:pt idx="3">
                  <c:v>2.9999999999999997E-4</c:v>
                </c:pt>
                <c:pt idx="4">
                  <c:v>1.24E-2</c:v>
                </c:pt>
                <c:pt idx="5">
                  <c:v>0.2384</c:v>
                </c:pt>
                <c:pt idx="6">
                  <c:v>1.26E-2</c:v>
                </c:pt>
                <c:pt idx="7">
                  <c:v>1.4800000000000001E-2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A4D-4FC6-BB1F-03E62C7F74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365247901564718E-3"/>
          <c:y val="2.5920196901199007E-2"/>
          <c:w val="0.94913215153885255"/>
          <c:h val="0.668105253262458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glow" dir="t">
                <a:rot lat="0" lon="0" rev="6360000"/>
              </a:lightRig>
            </a:scene3d>
            <a:sp3d prstMaterial="dkEdge">
              <a:bevelT w="95250" h="101600" prst="angle"/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204996.7</c:v>
                </c:pt>
                <c:pt idx="1">
                  <c:v>220157.5</c:v>
                </c:pt>
                <c:pt idx="2">
                  <c:v>261978.3</c:v>
                </c:pt>
                <c:pt idx="3">
                  <c:v>302559.5</c:v>
                </c:pt>
                <c:pt idx="4">
                  <c:v>312392.59999999998</c:v>
                </c:pt>
                <c:pt idx="5">
                  <c:v>328012.3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30-4257-B493-F58EDE81DBE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22776.3</c:v>
                </c:pt>
                <c:pt idx="1">
                  <c:v>23833.1</c:v>
                </c:pt>
                <c:pt idx="2">
                  <c:v>24713.200000000001</c:v>
                </c:pt>
                <c:pt idx="3">
                  <c:v>27457.59</c:v>
                </c:pt>
                <c:pt idx="4">
                  <c:v>29109.3</c:v>
                </c:pt>
                <c:pt idx="5">
                  <c:v>30800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30-4257-B493-F58EDE81DBE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Налоги на совокупный доход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14583.9</c:v>
                </c:pt>
                <c:pt idx="1">
                  <c:v>10915.8</c:v>
                </c:pt>
                <c:pt idx="2">
                  <c:v>15223.1</c:v>
                </c:pt>
                <c:pt idx="3">
                  <c:v>26006.400000000001</c:v>
                </c:pt>
                <c:pt idx="4">
                  <c:v>26763.5</c:v>
                </c:pt>
                <c:pt idx="5">
                  <c:v>27677.3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30-4257-B493-F58EDE81DBE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НДПИ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Лист1!$E$2:$E$7</c:f>
              <c:numCache>
                <c:formatCode>0.0</c:formatCode>
                <c:ptCount val="6"/>
                <c:pt idx="0">
                  <c:v>46954.7</c:v>
                </c:pt>
                <c:pt idx="1">
                  <c:v>57610</c:v>
                </c:pt>
                <c:pt idx="2">
                  <c:v>82933.399999999994</c:v>
                </c:pt>
                <c:pt idx="3">
                  <c:v>115594</c:v>
                </c:pt>
                <c:pt idx="4">
                  <c:v>129045.8</c:v>
                </c:pt>
                <c:pt idx="5">
                  <c:v>143281.9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30-4257-B493-F58EDE81DBE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Государственная пошлина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Лист1!$F$2:$F$7</c:f>
              <c:numCache>
                <c:formatCode>0.0</c:formatCode>
                <c:ptCount val="6"/>
                <c:pt idx="0">
                  <c:v>5988.3</c:v>
                </c:pt>
                <c:pt idx="1">
                  <c:v>4800</c:v>
                </c:pt>
                <c:pt idx="2">
                  <c:v>5200</c:v>
                </c:pt>
                <c:pt idx="3">
                  <c:v>6100</c:v>
                </c:pt>
                <c:pt idx="4">
                  <c:v>4889</c:v>
                </c:pt>
                <c:pt idx="5">
                  <c:v>5097.8999999999996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30-4257-B493-F58EDE81DBE4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Лист1!$G$2:$G$7</c:f>
              <c:numCache>
                <c:formatCode>0.0</c:formatCode>
                <c:ptCount val="6"/>
                <c:pt idx="0">
                  <c:v>6030.7</c:v>
                </c:pt>
                <c:pt idx="1">
                  <c:v>5150</c:v>
                </c:pt>
                <c:pt idx="2">
                  <c:v>5096.8</c:v>
                </c:pt>
                <c:pt idx="3">
                  <c:v>7181.1</c:v>
                </c:pt>
                <c:pt idx="4">
                  <c:v>6432</c:v>
                </c:pt>
                <c:pt idx="5">
                  <c:v>6504.6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F30-4257-B493-F58EDE81D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518336"/>
        <c:axId val="122421248"/>
      </c:barChart>
      <c:catAx>
        <c:axId val="121518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2421248"/>
        <c:crosses val="autoZero"/>
        <c:auto val="1"/>
        <c:lblAlgn val="ctr"/>
        <c:lblOffset val="100"/>
        <c:noMultiLvlLbl val="0"/>
      </c:catAx>
      <c:valAx>
        <c:axId val="12242124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15183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4386728029084532E-2"/>
          <c:y val="0.78324330329663072"/>
          <c:w val="0.9156132230531715"/>
          <c:h val="0.2167566967033693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899270451431319E-2"/>
          <c:y val="0.1181889181625321"/>
          <c:w val="0.93088934577885751"/>
          <c:h val="0.777023344339168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6.7085484338708801E-3"/>
                  <c:y val="-3.011183039282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CAF-409F-9283-DC957A4EF5F2}"/>
                </c:ext>
              </c:extLst>
            </c:dLbl>
            <c:dLbl>
              <c:idx val="1"/>
              <c:layout>
                <c:manualLayout>
                  <c:x val="5.0314113254031293E-3"/>
                  <c:y val="-3.011183039282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CAF-409F-9283-DC957A4EF5F2}"/>
                </c:ext>
              </c:extLst>
            </c:dLbl>
            <c:dLbl>
              <c:idx val="2"/>
              <c:layout>
                <c:manualLayout>
                  <c:x val="8.3856855423385997E-3"/>
                  <c:y val="-4.7318590617302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CAF-409F-9283-DC957A4EF5F2}"/>
                </c:ext>
              </c:extLst>
            </c:dLbl>
            <c:dLbl>
              <c:idx val="3"/>
              <c:layout>
                <c:manualLayout>
                  <c:x val="6.7085484338708801E-3"/>
                  <c:y val="-6.0223660785657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CAF-409F-9283-DC957A4EF5F2}"/>
                </c:ext>
              </c:extLst>
            </c:dLbl>
            <c:dLbl>
              <c:idx val="4"/>
              <c:layout>
                <c:manualLayout>
                  <c:x val="6.7085484338708801E-3"/>
                  <c:y val="-3.441352044894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CAF-409F-9283-DC957A4EF5F2}"/>
                </c:ext>
              </c:extLst>
            </c:dLbl>
            <c:dLbl>
              <c:idx val="5"/>
              <c:layout>
                <c:manualLayout>
                  <c:x val="1.509423397620948E-2"/>
                  <c:y val="-4.3016900561184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CAF-409F-9283-DC957A4EF5F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163312</c:v>
                </c:pt>
                <c:pt idx="1">
                  <c:v>161246.70000000001</c:v>
                </c:pt>
                <c:pt idx="2">
                  <c:v>261978.3</c:v>
                </c:pt>
                <c:pt idx="3">
                  <c:v>302559.55</c:v>
                </c:pt>
                <c:pt idx="4">
                  <c:v>312392.59999999998</c:v>
                </c:pt>
                <c:pt idx="5">
                  <c:v>328012.3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AF-409F-9283-DC957A4EF5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7"/>
        <c:gapDepth val="131"/>
        <c:shape val="cylinder"/>
        <c:axId val="120830208"/>
        <c:axId val="122423168"/>
        <c:axId val="0"/>
      </c:bar3DChart>
      <c:catAx>
        <c:axId val="12083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2423168"/>
        <c:crosses val="autoZero"/>
        <c:auto val="1"/>
        <c:lblAlgn val="ctr"/>
        <c:lblOffset val="100"/>
        <c:noMultiLvlLbl val="0"/>
      </c:catAx>
      <c:valAx>
        <c:axId val="122423168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120830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ЕНВД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3651.7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E0-429B-9833-52412B7A1FE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ЕСХН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106.1</c:v>
                </c:pt>
                <c:pt idx="1">
                  <c:v>132.6</c:v>
                </c:pt>
                <c:pt idx="2">
                  <c:v>150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E0-429B-9833-52412B7A1FE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Патент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6583.6</c:v>
                </c:pt>
                <c:pt idx="1">
                  <c:v>5000</c:v>
                </c:pt>
                <c:pt idx="2">
                  <c:v>4633.7</c:v>
                </c:pt>
                <c:pt idx="3">
                  <c:v>6000</c:v>
                </c:pt>
                <c:pt idx="4">
                  <c:v>6360</c:v>
                </c:pt>
                <c:pt idx="5">
                  <c:v>6868.8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E0-429B-9833-52412B7A1FE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УСН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  <c:pt idx="5">
                  <c:v>2026 год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4242.3999999999996</c:v>
                </c:pt>
                <c:pt idx="1">
                  <c:v>5783.2</c:v>
                </c:pt>
                <c:pt idx="2">
                  <c:v>15273.1</c:v>
                </c:pt>
                <c:pt idx="3">
                  <c:v>19856.400000000001</c:v>
                </c:pt>
                <c:pt idx="4">
                  <c:v>20253.5</c:v>
                </c:pt>
                <c:pt idx="5">
                  <c:v>20658.5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E0-429B-9833-52412B7A1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618624"/>
        <c:axId val="142620160"/>
        <c:axId val="0"/>
      </c:bar3DChart>
      <c:catAx>
        <c:axId val="142618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2620160"/>
        <c:crosses val="autoZero"/>
        <c:auto val="1"/>
        <c:lblAlgn val="ctr"/>
        <c:lblOffset val="100"/>
        <c:noMultiLvlLbl val="0"/>
      </c:catAx>
      <c:valAx>
        <c:axId val="14262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2618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414705286330652E-3"/>
          <c:y val="1.2813107729276579E-2"/>
          <c:w val="0.93088934577885751"/>
          <c:h val="0.777023344339168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46954.7</c:v>
                </c:pt>
                <c:pt idx="1">
                  <c:v>57610</c:v>
                </c:pt>
                <c:pt idx="2">
                  <c:v>82933.399999999994</c:v>
                </c:pt>
                <c:pt idx="3">
                  <c:v>115594</c:v>
                </c:pt>
                <c:pt idx="4">
                  <c:v>129045.8</c:v>
                </c:pt>
                <c:pt idx="5">
                  <c:v>143281.9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41-4F68-A2A3-57AF4C4619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7"/>
        <c:gapDepth val="131"/>
        <c:shape val="cylinder"/>
        <c:axId val="143319040"/>
        <c:axId val="143320576"/>
        <c:axId val="0"/>
      </c:bar3DChart>
      <c:catAx>
        <c:axId val="143319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3320576"/>
        <c:crosses val="autoZero"/>
        <c:auto val="1"/>
        <c:lblAlgn val="ctr"/>
        <c:lblOffset val="100"/>
        <c:noMultiLvlLbl val="0"/>
      </c:catAx>
      <c:valAx>
        <c:axId val="143320576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143319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i="1">
                <a:latin typeface="Times New Roman" pitchFamily="18" charset="0"/>
                <a:cs typeface="Times New Roman" pitchFamily="18" charset="0"/>
              </a:defRPr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Стоимость 1г.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золота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рублей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Стоимость 1г. Золота, рублей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0.26327416611829446"/>
                  <c:y val="-2.1942297492900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6D3-46C3-9B49-9A22DBB88F1E}"/>
                </c:ext>
              </c:extLst>
            </c:dLbl>
            <c:dLbl>
              <c:idx val="1"/>
              <c:layout>
                <c:manualLayout>
                  <c:x val="0.29175177117072482"/>
                  <c:y val="6.726296365865534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6D3-46C3-9B49-9A22DBB88F1E}"/>
                </c:ext>
              </c:extLst>
            </c:dLbl>
            <c:dLbl>
              <c:idx val="2"/>
              <c:layout>
                <c:manualLayout>
                  <c:x val="0.29507912582362683"/>
                  <c:y val="-2.09937792117388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D3-46C3-9B49-9A22DBB88F1E}"/>
                </c:ext>
              </c:extLst>
            </c:dLbl>
            <c:dLbl>
              <c:idx val="3"/>
              <c:layout>
                <c:manualLayout>
                  <c:x val="0.30525454436686561"/>
                  <c:y val="-2.6311282498922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6D3-46C3-9B49-9A22DBB88F1E}"/>
                </c:ext>
              </c:extLst>
            </c:dLbl>
            <c:dLbl>
              <c:idx val="4"/>
              <c:layout>
                <c:manualLayout>
                  <c:x val="0.33238828164392098"/>
                  <c:y val="-2.63112824989227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6D3-46C3-9B49-9A22DBB88F1E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4260</c:v>
                </c:pt>
                <c:pt idx="1">
                  <c:v>4999</c:v>
                </c:pt>
                <c:pt idx="2">
                  <c:v>4900</c:v>
                </c:pt>
                <c:pt idx="3">
                  <c:v>5200</c:v>
                </c:pt>
                <c:pt idx="4">
                  <c:v>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6D3-46C3-9B49-9A22DBB88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660736"/>
        <c:axId val="142662272"/>
        <c:axId val="0"/>
      </c:bar3DChart>
      <c:catAx>
        <c:axId val="142660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2662272"/>
        <c:crosses val="autoZero"/>
        <c:auto val="1"/>
        <c:lblAlgn val="ctr"/>
        <c:lblOffset val="100"/>
        <c:noMultiLvlLbl val="0"/>
      </c:catAx>
      <c:valAx>
        <c:axId val="142662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42660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0-9CC1-47FE-8FE2-A68AE0B23B1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1-9CC1-47FE-8FE2-A68AE0B23B17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9CC1-47FE-8FE2-A68AE0B23B17}"/>
              </c:ext>
            </c:extLst>
          </c:dPt>
          <c:dLbls>
            <c:dLbl>
              <c:idx val="1"/>
              <c:layout>
                <c:manualLayout>
                  <c:x val="6.8837671332750081E-2"/>
                  <c:y val="-0.15528266935431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CC1-47FE-8FE2-A68AE0B23B1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материальных и нематериальных активов</c:v>
                </c:pt>
                <c:pt idx="2">
                  <c:v>Штрафы, санкции, возмещение ущерба</c:v>
                </c:pt>
                <c:pt idx="3">
                  <c:v>Платежи при пользовании природными ресурсами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0.59179999999999999</c:v>
                </c:pt>
                <c:pt idx="1">
                  <c:v>9.6199999999999994E-2</c:v>
                </c:pt>
                <c:pt idx="2">
                  <c:v>0.2646</c:v>
                </c:pt>
                <c:pt idx="3">
                  <c:v>4.1799999999999997E-2</c:v>
                </c:pt>
                <c:pt idx="4">
                  <c:v>5.5999999999999999E-3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C1-47FE-8FE2-A68AE0B23B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287037423976335"/>
          <c:y val="5.9779109157591208E-2"/>
          <c:w val="0.33742122434918037"/>
          <c:h val="0.8676023653766591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 algn="ctr"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Динамика безвозмездных поступлений</a:t>
            </a:r>
          </a:p>
        </c:rich>
      </c:tx>
      <c:layout>
        <c:manualLayout>
          <c:xMode val="edge"/>
          <c:yMode val="edge"/>
          <c:x val="0.30788453772514396"/>
          <c:y val="1.630883639545056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349758644544678E-2"/>
          <c:y val="0.16623592884222804"/>
          <c:w val="0.8345176465814097"/>
          <c:h val="0.6186208807232429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6.4141767539582395E-2"/>
                  <c:y val="-4.6614026517608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E15-464A-B3B7-721FFE0387E9}"/>
                </c:ext>
              </c:extLst>
            </c:dLbl>
            <c:dLbl>
              <c:idx val="1"/>
              <c:layout>
                <c:manualLayout>
                  <c:x val="-2.3172249340088963E-2"/>
                  <c:y val="-2.0652085156022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E15-464A-B3B7-721FFE0387E9}"/>
                </c:ext>
              </c:extLst>
            </c:dLbl>
            <c:dLbl>
              <c:idx val="2"/>
              <c:layout>
                <c:manualLayout>
                  <c:x val="-2.0408744217139854E-2"/>
                  <c:y val="-2.1188193871640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E15-464A-B3B7-721FFE0387E9}"/>
                </c:ext>
              </c:extLst>
            </c:dLbl>
            <c:dLbl>
              <c:idx val="3"/>
              <c:layout>
                <c:manualLayout>
                  <c:x val="-0.1253429991458839"/>
                  <c:y val="4.99969498682841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E15-464A-B3B7-721FFE0387E9}"/>
                </c:ext>
              </c:extLst>
            </c:dLbl>
            <c:dLbl>
              <c:idx val="4"/>
              <c:layout>
                <c:manualLayout>
                  <c:x val="-6.122623265141957E-2"/>
                  <c:y val="5.08516652919367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E15-464A-B3B7-721FFE0387E9}"/>
                </c:ext>
              </c:extLst>
            </c:dLbl>
            <c:dLbl>
              <c:idx val="5"/>
              <c:layout>
                <c:manualLayout>
                  <c:x val="-5.8310697763256834E-2"/>
                  <c:y val="-5.0851665291936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E15-464A-B3B7-721FFE0387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1149163.8</c:v>
                </c:pt>
                <c:pt idx="1">
                  <c:v>1205116.6000000001</c:v>
                </c:pt>
                <c:pt idx="2">
                  <c:v>1498997.1</c:v>
                </c:pt>
                <c:pt idx="3">
                  <c:v>1001923.8</c:v>
                </c:pt>
                <c:pt idx="4">
                  <c:v>841050.5</c:v>
                </c:pt>
                <c:pt idx="5">
                  <c:v>808654.2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E15-464A-B3B7-721FFE0387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6818176"/>
        <c:axId val="146819712"/>
      </c:lineChart>
      <c:catAx>
        <c:axId val="146818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819712"/>
        <c:crosses val="autoZero"/>
        <c:auto val="1"/>
        <c:lblAlgn val="ctr"/>
        <c:lblOffset val="100"/>
        <c:noMultiLvlLbl val="0"/>
      </c:catAx>
      <c:valAx>
        <c:axId val="146819712"/>
        <c:scaling>
          <c:orientation val="minMax"/>
        </c:scaling>
        <c:delete val="1"/>
        <c:axPos val="l"/>
        <c:majorGridlines/>
        <c:numFmt formatCode="#\ ##0.0" sourceLinked="1"/>
        <c:majorTickMark val="out"/>
        <c:minorTickMark val="none"/>
        <c:tickLblPos val="none"/>
        <c:crossAx val="146818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BEC39-0917-492C-A737-DE77A041FDD9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83672B7-508E-4733-8439-161A9EAE386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2021г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C0D127C2-5D6B-4C9A-BA00-3C0F82647AC1}" type="parTrans" cxnId="{63067999-DB5E-4422-B709-454CAC99C18B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34566C-8325-45EE-8DEF-A5EC8F5F9EBF}" type="sibTrans" cxnId="{63067999-DB5E-4422-B709-454CAC99C18B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6C3D6E-F5A5-4F08-8594-0E6B6E499CE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30,7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ACE972CC-9027-4A4D-9C99-9F1A27C8D868}" type="parTrans" cxnId="{897A8558-A1E3-41A7-9701-2F991528F720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9E8B36-2FFD-4AC8-AE14-8D6690D21F2A}" type="sibTrans" cxnId="{897A8558-A1E3-41A7-9701-2F991528F720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B67B4F-6297-4CC0-9056-390AA963B807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2022г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EE8CCA8C-B6C4-4E68-B246-2E04CCC7911F}" type="parTrans" cxnId="{2AB3D8F1-1CEB-40C4-BDA9-9CF21AF98442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EFD75A-57BB-44AD-8F11-AC13BFF65814}" type="sibTrans" cxnId="{2AB3D8F1-1CEB-40C4-BDA9-9CF21AF98442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63FEB-D901-49BD-8EBB-0A73EF689DC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31,2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D8F4271C-D2AD-4BAD-9785-C29D0B37A4FC}" type="parTrans" cxnId="{9702B17F-00FB-4349-B25E-8BEC37E9CE2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705CDF-5799-4676-9437-2A870A886FDD}" type="sibTrans" cxnId="{9702B17F-00FB-4349-B25E-8BEC37E9CE2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4F62EC1-1F3E-4350-94B6-53E562CBD43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2023г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942EA5C7-8108-4266-A245-4E48547BC815}" type="parTrans" cxnId="{01447AAC-3BC2-4071-983A-47BDDD38CB39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D33F51-96A3-4395-9841-1533EBF867EA}" type="sibTrans" cxnId="{01447AAC-3BC2-4071-983A-47BDDD38CB39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6620B3-B6FE-4782-B2C1-6754F651211C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2024г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838B2A19-3A90-4180-B61E-B5970B7AE5A6}" type="parTrans" cxnId="{A23A05EE-D99F-4D48-8380-A32B9CEF8D1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C25A12-3731-4C7A-880B-978A0EE6FC93}" type="sibTrans" cxnId="{A23A05EE-D99F-4D48-8380-A32B9CEF8D18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814E6-C6B0-47BF-AB7F-14D367A9965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2025г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3BDAB550-4A3B-4D6B-9494-BADA2DF0E18F}" type="parTrans" cxnId="{0B937397-DAA5-4352-B296-2C030861B35C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9AF655-EDED-44EF-A39E-9859AF332820}" type="sibTrans" cxnId="{0B937397-DAA5-4352-B296-2C030861B35C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A3104A-8751-4E98-9EBF-EAA11C447831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2026г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FCA244BC-6CBC-40FE-B717-5EF64A1F5A97}" type="parTrans" cxnId="{AE3FCF8E-2732-43B2-9ADC-9D00BF4658F6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8A2AB6-731A-4133-8E3F-E9A4537E486A}" type="sibTrans" cxnId="{AE3FCF8E-2732-43B2-9ADC-9D00BF4658F6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B6F237-D4C0-4AA6-9FD7-BCE34E9EBE59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32,4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F8AB478A-9C90-409C-B316-6272969547F8}" type="parTrans" cxnId="{8CE53606-8CD3-4CCB-9655-E870D80584B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142B9DA-0E39-463B-9DB7-E1E173E05D3B}" type="sibTrans" cxnId="{8CE53606-8CD3-4CCB-9655-E870D80584B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F04626-4E44-446E-B8A4-39F620837FD3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31,4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42C3CFF-4474-47B1-A12B-E23B2CCFC4C5}" type="parTrans" cxnId="{425CEEA2-C812-4DA2-BCBC-7A10CA29CBBA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EFBF33-33C9-4BBA-A842-7FF13BE0D6CA}" type="sibTrans" cxnId="{425CEEA2-C812-4DA2-BCBC-7A10CA29CBBA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9475BF-E197-4A0F-9816-7EB1F5BD950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33,2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2E93D990-F161-48B5-AC01-74CCC165EF73}" type="parTrans" cxnId="{3BF7C772-84FD-4918-BE74-9CD35A7CA4E5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08578F-5188-458F-8CD1-FF764767536C}" type="sibTrans" cxnId="{3BF7C772-84FD-4918-BE74-9CD35A7CA4E5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410BFD-4B95-49EA-85F2-14F8FEA3C70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33,1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DB6F1D0-3BBA-433B-9FEF-E8AC391AE68B}" type="parTrans" cxnId="{17ACE7C7-32A6-4827-BE45-0CB334DC0EB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438D82-D438-4981-B83E-49B1EA918AAF}" type="sibTrans" cxnId="{17ACE7C7-32A6-4827-BE45-0CB334DC0EB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8EE5F2-B285-4B48-AED0-037A0F30A4B6}" type="pres">
      <dgm:prSet presAssocID="{ACBBEC39-0917-492C-A737-DE77A041FD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F3CBD4-FE34-4A52-AE9A-AA02B536742E}" type="pres">
      <dgm:prSet presAssocID="{783672B7-508E-4733-8439-161A9EAE386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3383C-C1F4-4839-A691-0AB0D160CFF5}" type="pres">
      <dgm:prSet presAssocID="{F734566C-8325-45EE-8DEF-A5EC8F5F9EBF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7517489-26A7-4628-8548-BBF7ADF81A6D}" type="pres">
      <dgm:prSet presAssocID="{F734566C-8325-45EE-8DEF-A5EC8F5F9EB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14B9ED6-FF4A-47BA-BC2C-6FE0FF3CD3AA}" type="pres">
      <dgm:prSet presAssocID="{EFB67B4F-6297-4CC0-9056-390AA963B80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0B83E-C0D7-4146-BCCA-D1536FD7177A}" type="pres">
      <dgm:prSet presAssocID="{8FEFD75A-57BB-44AD-8F11-AC13BFF6581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CC7566D-0D96-4BC9-8E75-0A850FCA862C}" type="pres">
      <dgm:prSet presAssocID="{8FEFD75A-57BB-44AD-8F11-AC13BFF6581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92E8CFB6-F2D5-4AC3-A5B1-63436AD531CF}" type="pres">
      <dgm:prSet presAssocID="{34F62EC1-1F3E-4350-94B6-53E562CBD43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A9CAA-3A3C-4618-881F-D7321842E865}" type="pres">
      <dgm:prSet presAssocID="{E2D33F51-96A3-4395-9841-1533EBF867EA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41C0655-E3D7-467F-914B-B763DAF6C1FC}" type="pres">
      <dgm:prSet presAssocID="{E2D33F51-96A3-4395-9841-1533EBF867EA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24C8CD3-3EC3-49F9-A0AE-DA0C748F99A8}" type="pres">
      <dgm:prSet presAssocID="{AC6620B3-B6FE-4782-B2C1-6754F651211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C9B6D-A266-4B42-962E-B0A624366DFF}" type="pres">
      <dgm:prSet presAssocID="{7FC25A12-3731-4C7A-880B-978A0EE6FC9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2611293B-37F8-4915-A07A-A35735FB4D9D}" type="pres">
      <dgm:prSet presAssocID="{7FC25A12-3731-4C7A-880B-978A0EE6FC9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2B25A196-55AD-42B5-B9C7-53EF2B3B7415}" type="pres">
      <dgm:prSet presAssocID="{AB4814E6-C6B0-47BF-AB7F-14D367A9965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BEE90-6CB8-4738-A79C-C02ACF38CD13}" type="pres">
      <dgm:prSet presAssocID="{5E9AF655-EDED-44EF-A39E-9859AF332820}" presName="sibTrans" presStyleLbl="sibTrans2D1" presStyleIdx="4" presStyleCnt="5"/>
      <dgm:spPr/>
      <dgm:t>
        <a:bodyPr/>
        <a:lstStyle/>
        <a:p>
          <a:endParaRPr lang="ru-RU"/>
        </a:p>
      </dgm:t>
    </dgm:pt>
    <dgm:pt modelId="{257ABB0E-F8E7-4C21-8459-D0B8CCD00697}" type="pres">
      <dgm:prSet presAssocID="{5E9AF655-EDED-44EF-A39E-9859AF332820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B55D4FC1-DB10-402A-B0AD-2FD9A0A10BEC}" type="pres">
      <dgm:prSet presAssocID="{EEA3104A-8751-4E98-9EBF-EAA11C44783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447AAC-3BC2-4071-983A-47BDDD38CB39}" srcId="{ACBBEC39-0917-492C-A737-DE77A041FDD9}" destId="{34F62EC1-1F3E-4350-94B6-53E562CBD432}" srcOrd="2" destOrd="0" parTransId="{942EA5C7-8108-4266-A245-4E48547BC815}" sibTransId="{E2D33F51-96A3-4395-9841-1533EBF867EA}"/>
    <dgm:cxn modelId="{2E97C19B-16D8-4DE9-BFDD-254AF0B30862}" type="presOf" srcId="{ACBBEC39-0917-492C-A737-DE77A041FDD9}" destId="{A58EE5F2-B285-4B48-AED0-037A0F30A4B6}" srcOrd="0" destOrd="0" presId="urn:microsoft.com/office/officeart/2005/8/layout/process1"/>
    <dgm:cxn modelId="{CED6B1FD-50A7-49F5-8EB5-2A87BCB668C3}" type="presOf" srcId="{8FEFD75A-57BB-44AD-8F11-AC13BFF65814}" destId="{F8A0B83E-C0D7-4146-BCCA-D1536FD7177A}" srcOrd="0" destOrd="0" presId="urn:microsoft.com/office/officeart/2005/8/layout/process1"/>
    <dgm:cxn modelId="{2AB3D8F1-1CEB-40C4-BDA9-9CF21AF98442}" srcId="{ACBBEC39-0917-492C-A737-DE77A041FDD9}" destId="{EFB67B4F-6297-4CC0-9056-390AA963B807}" srcOrd="1" destOrd="0" parTransId="{EE8CCA8C-B6C4-4E68-B246-2E04CCC7911F}" sibTransId="{8FEFD75A-57BB-44AD-8F11-AC13BFF65814}"/>
    <dgm:cxn modelId="{B0012DD8-49BA-4429-8197-AAAEFE30C9C9}" type="presOf" srcId="{F734566C-8325-45EE-8DEF-A5EC8F5F9EBF}" destId="{5093383C-C1F4-4839-A691-0AB0D160CFF5}" srcOrd="0" destOrd="0" presId="urn:microsoft.com/office/officeart/2005/8/layout/process1"/>
    <dgm:cxn modelId="{F871267B-560D-48FD-9304-B99484C6979C}" type="presOf" srcId="{E2D33F51-96A3-4395-9841-1533EBF867EA}" destId="{4F9A9CAA-3A3C-4618-881F-D7321842E865}" srcOrd="0" destOrd="0" presId="urn:microsoft.com/office/officeart/2005/8/layout/process1"/>
    <dgm:cxn modelId="{AE3FCF8E-2732-43B2-9ADC-9D00BF4658F6}" srcId="{ACBBEC39-0917-492C-A737-DE77A041FDD9}" destId="{EEA3104A-8751-4E98-9EBF-EAA11C447831}" srcOrd="5" destOrd="0" parTransId="{FCA244BC-6CBC-40FE-B717-5EF64A1F5A97}" sibTransId="{038A2AB6-731A-4133-8E3F-E9A4537E486A}"/>
    <dgm:cxn modelId="{A23A05EE-D99F-4D48-8380-A32B9CEF8D18}" srcId="{ACBBEC39-0917-492C-A737-DE77A041FDD9}" destId="{AC6620B3-B6FE-4782-B2C1-6754F651211C}" srcOrd="3" destOrd="0" parTransId="{838B2A19-3A90-4180-B61E-B5970B7AE5A6}" sibTransId="{7FC25A12-3731-4C7A-880B-978A0EE6FC93}"/>
    <dgm:cxn modelId="{425CEEA2-C812-4DA2-BCBC-7A10CA29CBBA}" srcId="{AC6620B3-B6FE-4782-B2C1-6754F651211C}" destId="{46F04626-4E44-446E-B8A4-39F620837FD3}" srcOrd="0" destOrd="0" parTransId="{042C3CFF-4474-47B1-A12B-E23B2CCFC4C5}" sibTransId="{32EFBF33-33C9-4BBA-A842-7FF13BE0D6CA}"/>
    <dgm:cxn modelId="{D9F39875-954C-4478-9CEB-A43C121CCAD6}" type="presOf" srcId="{AC6620B3-B6FE-4782-B2C1-6754F651211C}" destId="{A24C8CD3-3EC3-49F9-A0AE-DA0C748F99A8}" srcOrd="0" destOrd="0" presId="urn:microsoft.com/office/officeart/2005/8/layout/process1"/>
    <dgm:cxn modelId="{F673E76D-77C6-48C2-A271-7B6689044964}" type="presOf" srcId="{3F963FEB-D901-49BD-8EBB-0A73EF689DCA}" destId="{214B9ED6-FF4A-47BA-BC2C-6FE0FF3CD3AA}" srcOrd="0" destOrd="1" presId="urn:microsoft.com/office/officeart/2005/8/layout/process1"/>
    <dgm:cxn modelId="{8ED35E1D-8653-4A3E-A455-DBD361FD6F94}" type="presOf" srcId="{5E9AF655-EDED-44EF-A39E-9859AF332820}" destId="{D69BEE90-6CB8-4738-A79C-C02ACF38CD13}" srcOrd="0" destOrd="0" presId="urn:microsoft.com/office/officeart/2005/8/layout/process1"/>
    <dgm:cxn modelId="{CF64DD4D-23A6-40A8-9E08-E1B28C0D9B1F}" type="presOf" srcId="{8FEFD75A-57BB-44AD-8F11-AC13BFF65814}" destId="{3CC7566D-0D96-4BC9-8E75-0A850FCA862C}" srcOrd="1" destOrd="0" presId="urn:microsoft.com/office/officeart/2005/8/layout/process1"/>
    <dgm:cxn modelId="{571946C5-0AF2-4C85-AA84-0907940A5516}" type="presOf" srcId="{EFB67B4F-6297-4CC0-9056-390AA963B807}" destId="{214B9ED6-FF4A-47BA-BC2C-6FE0FF3CD3AA}" srcOrd="0" destOrd="0" presId="urn:microsoft.com/office/officeart/2005/8/layout/process1"/>
    <dgm:cxn modelId="{8C5B3B60-B973-439F-B4E1-50EA6056B1D4}" type="presOf" srcId="{AB4814E6-C6B0-47BF-AB7F-14D367A9965A}" destId="{2B25A196-55AD-42B5-B9C7-53EF2B3B7415}" srcOrd="0" destOrd="0" presId="urn:microsoft.com/office/officeart/2005/8/layout/process1"/>
    <dgm:cxn modelId="{C4357D59-A967-4524-B5BD-09F955FE10CC}" type="presOf" srcId="{46F04626-4E44-446E-B8A4-39F620837FD3}" destId="{A24C8CD3-3EC3-49F9-A0AE-DA0C748F99A8}" srcOrd="0" destOrd="1" presId="urn:microsoft.com/office/officeart/2005/8/layout/process1"/>
    <dgm:cxn modelId="{BDC2A9F3-DF94-49C3-9C40-D0FFBEC710D4}" type="presOf" srcId="{7FC25A12-3731-4C7A-880B-978A0EE6FC93}" destId="{2611293B-37F8-4915-A07A-A35735FB4D9D}" srcOrd="1" destOrd="0" presId="urn:microsoft.com/office/officeart/2005/8/layout/process1"/>
    <dgm:cxn modelId="{E130679B-7261-4B87-ACA6-770ECA2395B1}" type="presOf" srcId="{783672B7-508E-4733-8439-161A9EAE3864}" destId="{ADF3CBD4-FE34-4A52-AE9A-AA02B536742E}" srcOrd="0" destOrd="0" presId="urn:microsoft.com/office/officeart/2005/8/layout/process1"/>
    <dgm:cxn modelId="{EB21DA48-DB34-4C3A-ACFC-62294EF7AD7E}" type="presOf" srcId="{27410BFD-4B95-49EA-85F2-14F8FEA3C704}" destId="{B55D4FC1-DB10-402A-B0AD-2FD9A0A10BEC}" srcOrd="0" destOrd="1" presId="urn:microsoft.com/office/officeart/2005/8/layout/process1"/>
    <dgm:cxn modelId="{8EE85053-C4FE-4C4F-98BC-9CF28A172EF0}" type="presOf" srcId="{B66C3D6E-F5A5-4F08-8594-0E6B6E499CE2}" destId="{ADF3CBD4-FE34-4A52-AE9A-AA02B536742E}" srcOrd="0" destOrd="1" presId="urn:microsoft.com/office/officeart/2005/8/layout/process1"/>
    <dgm:cxn modelId="{9702B17F-00FB-4349-B25E-8BEC37E9CE2F}" srcId="{EFB67B4F-6297-4CC0-9056-390AA963B807}" destId="{3F963FEB-D901-49BD-8EBB-0A73EF689DCA}" srcOrd="0" destOrd="0" parTransId="{D8F4271C-D2AD-4BAD-9785-C29D0B37A4FC}" sibTransId="{07705CDF-5799-4676-9437-2A870A886FDD}"/>
    <dgm:cxn modelId="{210B52A7-0D70-4449-941D-64E72DBE46C6}" type="presOf" srcId="{EEA3104A-8751-4E98-9EBF-EAA11C447831}" destId="{B55D4FC1-DB10-402A-B0AD-2FD9A0A10BEC}" srcOrd="0" destOrd="0" presId="urn:microsoft.com/office/officeart/2005/8/layout/process1"/>
    <dgm:cxn modelId="{63067999-DB5E-4422-B709-454CAC99C18B}" srcId="{ACBBEC39-0917-492C-A737-DE77A041FDD9}" destId="{783672B7-508E-4733-8439-161A9EAE3864}" srcOrd="0" destOrd="0" parTransId="{C0D127C2-5D6B-4C9A-BA00-3C0F82647AC1}" sibTransId="{F734566C-8325-45EE-8DEF-A5EC8F5F9EBF}"/>
    <dgm:cxn modelId="{4DDEC5D4-AB6C-4143-9817-7345FA86D9B4}" type="presOf" srcId="{5E9AF655-EDED-44EF-A39E-9859AF332820}" destId="{257ABB0E-F8E7-4C21-8459-D0B8CCD00697}" srcOrd="1" destOrd="0" presId="urn:microsoft.com/office/officeart/2005/8/layout/process1"/>
    <dgm:cxn modelId="{BE596C5D-92B1-4731-B32E-08FC58C2943D}" type="presOf" srcId="{34F62EC1-1F3E-4350-94B6-53E562CBD432}" destId="{92E8CFB6-F2D5-4AC3-A5B1-63436AD531CF}" srcOrd="0" destOrd="0" presId="urn:microsoft.com/office/officeart/2005/8/layout/process1"/>
    <dgm:cxn modelId="{B1CA1393-9FC7-44F4-A86E-BE84F72E9EBC}" type="presOf" srcId="{E5B6F237-D4C0-4AA6-9FD7-BCE34E9EBE59}" destId="{92E8CFB6-F2D5-4AC3-A5B1-63436AD531CF}" srcOrd="0" destOrd="1" presId="urn:microsoft.com/office/officeart/2005/8/layout/process1"/>
    <dgm:cxn modelId="{17ACE7C7-32A6-4827-BE45-0CB334DC0EBF}" srcId="{EEA3104A-8751-4E98-9EBF-EAA11C447831}" destId="{27410BFD-4B95-49EA-85F2-14F8FEA3C704}" srcOrd="0" destOrd="0" parTransId="{0DB6F1D0-3BBA-433B-9FEF-E8AC391AE68B}" sibTransId="{8B438D82-D438-4981-B83E-49B1EA918AAF}"/>
    <dgm:cxn modelId="{3BF7C772-84FD-4918-BE74-9CD35A7CA4E5}" srcId="{AB4814E6-C6B0-47BF-AB7F-14D367A9965A}" destId="{FD9475BF-E197-4A0F-9816-7EB1F5BD9502}" srcOrd="0" destOrd="0" parTransId="{2E93D990-F161-48B5-AC01-74CCC165EF73}" sibTransId="{AC08578F-5188-458F-8CD1-FF764767536C}"/>
    <dgm:cxn modelId="{8CE53606-8CD3-4CCB-9655-E870D80584B8}" srcId="{34F62EC1-1F3E-4350-94B6-53E562CBD432}" destId="{E5B6F237-D4C0-4AA6-9FD7-BCE34E9EBE59}" srcOrd="0" destOrd="0" parTransId="{F8AB478A-9C90-409C-B316-6272969547F8}" sibTransId="{0142B9DA-0E39-463B-9DB7-E1E173E05D3B}"/>
    <dgm:cxn modelId="{90FDF244-AC5E-4A64-8B16-605714DF0AA1}" type="presOf" srcId="{FD9475BF-E197-4A0F-9816-7EB1F5BD9502}" destId="{2B25A196-55AD-42B5-B9C7-53EF2B3B7415}" srcOrd="0" destOrd="1" presId="urn:microsoft.com/office/officeart/2005/8/layout/process1"/>
    <dgm:cxn modelId="{897A8558-A1E3-41A7-9701-2F991528F720}" srcId="{783672B7-508E-4733-8439-161A9EAE3864}" destId="{B66C3D6E-F5A5-4F08-8594-0E6B6E499CE2}" srcOrd="0" destOrd="0" parTransId="{ACE972CC-9027-4A4D-9C99-9F1A27C8D868}" sibTransId="{7C9E8B36-2FFD-4AC8-AE14-8D6690D21F2A}"/>
    <dgm:cxn modelId="{94969A1B-26D9-400D-A1DE-4B629E4A10BE}" type="presOf" srcId="{F734566C-8325-45EE-8DEF-A5EC8F5F9EBF}" destId="{F7517489-26A7-4628-8548-BBF7ADF81A6D}" srcOrd="1" destOrd="0" presId="urn:microsoft.com/office/officeart/2005/8/layout/process1"/>
    <dgm:cxn modelId="{BDF5C586-268D-4B5C-B7FF-AF752DF0DBCA}" type="presOf" srcId="{7FC25A12-3731-4C7A-880B-978A0EE6FC93}" destId="{B14C9B6D-A266-4B42-962E-B0A624366DFF}" srcOrd="0" destOrd="0" presId="urn:microsoft.com/office/officeart/2005/8/layout/process1"/>
    <dgm:cxn modelId="{F0587DF8-EBC5-42AC-BFDF-BA248EF0F60B}" type="presOf" srcId="{E2D33F51-96A3-4395-9841-1533EBF867EA}" destId="{C41C0655-E3D7-467F-914B-B763DAF6C1FC}" srcOrd="1" destOrd="0" presId="urn:microsoft.com/office/officeart/2005/8/layout/process1"/>
    <dgm:cxn modelId="{0B937397-DAA5-4352-B296-2C030861B35C}" srcId="{ACBBEC39-0917-492C-A737-DE77A041FDD9}" destId="{AB4814E6-C6B0-47BF-AB7F-14D367A9965A}" srcOrd="4" destOrd="0" parTransId="{3BDAB550-4A3B-4D6B-9494-BADA2DF0E18F}" sibTransId="{5E9AF655-EDED-44EF-A39E-9859AF332820}"/>
    <dgm:cxn modelId="{D98A16A4-DF33-4EAC-9D55-1798747BE78A}" type="presParOf" srcId="{A58EE5F2-B285-4B48-AED0-037A0F30A4B6}" destId="{ADF3CBD4-FE34-4A52-AE9A-AA02B536742E}" srcOrd="0" destOrd="0" presId="urn:microsoft.com/office/officeart/2005/8/layout/process1"/>
    <dgm:cxn modelId="{7CA775D8-4331-41E5-B369-93A04A08D688}" type="presParOf" srcId="{A58EE5F2-B285-4B48-AED0-037A0F30A4B6}" destId="{5093383C-C1F4-4839-A691-0AB0D160CFF5}" srcOrd="1" destOrd="0" presId="urn:microsoft.com/office/officeart/2005/8/layout/process1"/>
    <dgm:cxn modelId="{F40F1E74-862F-4E0F-95A4-C880D97B7F0A}" type="presParOf" srcId="{5093383C-C1F4-4839-A691-0AB0D160CFF5}" destId="{F7517489-26A7-4628-8548-BBF7ADF81A6D}" srcOrd="0" destOrd="0" presId="urn:microsoft.com/office/officeart/2005/8/layout/process1"/>
    <dgm:cxn modelId="{D980B257-ED69-4529-B2A2-B6A80DC390F6}" type="presParOf" srcId="{A58EE5F2-B285-4B48-AED0-037A0F30A4B6}" destId="{214B9ED6-FF4A-47BA-BC2C-6FE0FF3CD3AA}" srcOrd="2" destOrd="0" presId="urn:microsoft.com/office/officeart/2005/8/layout/process1"/>
    <dgm:cxn modelId="{A3E7A3AA-60DA-4C2B-BCDE-8433FA24D6F5}" type="presParOf" srcId="{A58EE5F2-B285-4B48-AED0-037A0F30A4B6}" destId="{F8A0B83E-C0D7-4146-BCCA-D1536FD7177A}" srcOrd="3" destOrd="0" presId="urn:microsoft.com/office/officeart/2005/8/layout/process1"/>
    <dgm:cxn modelId="{9869564C-5A77-4B38-BE1C-6DBC6CD4974B}" type="presParOf" srcId="{F8A0B83E-C0D7-4146-BCCA-D1536FD7177A}" destId="{3CC7566D-0D96-4BC9-8E75-0A850FCA862C}" srcOrd="0" destOrd="0" presId="urn:microsoft.com/office/officeart/2005/8/layout/process1"/>
    <dgm:cxn modelId="{469B08D2-5F6D-4EF2-ACC8-E6057DB954CD}" type="presParOf" srcId="{A58EE5F2-B285-4B48-AED0-037A0F30A4B6}" destId="{92E8CFB6-F2D5-4AC3-A5B1-63436AD531CF}" srcOrd="4" destOrd="0" presId="urn:microsoft.com/office/officeart/2005/8/layout/process1"/>
    <dgm:cxn modelId="{EE4ADBA1-B43E-415C-9DC6-AB2AF84AD491}" type="presParOf" srcId="{A58EE5F2-B285-4B48-AED0-037A0F30A4B6}" destId="{4F9A9CAA-3A3C-4618-881F-D7321842E865}" srcOrd="5" destOrd="0" presId="urn:microsoft.com/office/officeart/2005/8/layout/process1"/>
    <dgm:cxn modelId="{8FCFC3DD-5EC5-473F-8AAB-6419287BCD80}" type="presParOf" srcId="{4F9A9CAA-3A3C-4618-881F-D7321842E865}" destId="{C41C0655-E3D7-467F-914B-B763DAF6C1FC}" srcOrd="0" destOrd="0" presId="urn:microsoft.com/office/officeart/2005/8/layout/process1"/>
    <dgm:cxn modelId="{7510137E-EF4F-457D-BC9F-A0B3374B26B6}" type="presParOf" srcId="{A58EE5F2-B285-4B48-AED0-037A0F30A4B6}" destId="{A24C8CD3-3EC3-49F9-A0AE-DA0C748F99A8}" srcOrd="6" destOrd="0" presId="urn:microsoft.com/office/officeart/2005/8/layout/process1"/>
    <dgm:cxn modelId="{2CA7A56D-6245-4FA6-82A6-18056AC4E2B1}" type="presParOf" srcId="{A58EE5F2-B285-4B48-AED0-037A0F30A4B6}" destId="{B14C9B6D-A266-4B42-962E-B0A624366DFF}" srcOrd="7" destOrd="0" presId="urn:microsoft.com/office/officeart/2005/8/layout/process1"/>
    <dgm:cxn modelId="{AD744F5B-20CC-4FA3-AC2C-EBF9FD8D5DCB}" type="presParOf" srcId="{B14C9B6D-A266-4B42-962E-B0A624366DFF}" destId="{2611293B-37F8-4915-A07A-A35735FB4D9D}" srcOrd="0" destOrd="0" presId="urn:microsoft.com/office/officeart/2005/8/layout/process1"/>
    <dgm:cxn modelId="{2DC3C352-40D3-4D4F-904E-0484257D0808}" type="presParOf" srcId="{A58EE5F2-B285-4B48-AED0-037A0F30A4B6}" destId="{2B25A196-55AD-42B5-B9C7-53EF2B3B7415}" srcOrd="8" destOrd="0" presId="urn:microsoft.com/office/officeart/2005/8/layout/process1"/>
    <dgm:cxn modelId="{22D911CC-D5D2-46AB-85F1-2A28660D8AC5}" type="presParOf" srcId="{A58EE5F2-B285-4B48-AED0-037A0F30A4B6}" destId="{D69BEE90-6CB8-4738-A79C-C02ACF38CD13}" srcOrd="9" destOrd="0" presId="urn:microsoft.com/office/officeart/2005/8/layout/process1"/>
    <dgm:cxn modelId="{6A9663AF-227D-4A10-97F3-8D79B929969B}" type="presParOf" srcId="{D69BEE90-6CB8-4738-A79C-C02ACF38CD13}" destId="{257ABB0E-F8E7-4C21-8459-D0B8CCD00697}" srcOrd="0" destOrd="0" presId="urn:microsoft.com/office/officeart/2005/8/layout/process1"/>
    <dgm:cxn modelId="{5AFB5456-0AFE-4803-94AF-878D8C65D046}" type="presParOf" srcId="{A58EE5F2-B285-4B48-AED0-037A0F30A4B6}" destId="{B55D4FC1-DB10-402A-B0AD-2FD9A0A10BEC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DA7DC-F394-4A22-83EF-EC2F248B3BEF}" type="doc">
      <dgm:prSet loTypeId="urn:microsoft.com/office/officeart/2005/8/layout/vList3#1" loCatId="list" qsTypeId="urn:microsoft.com/office/officeart/2005/8/quickstyle/simple3" qsCatId="simple" csTypeId="urn:microsoft.com/office/officeart/2005/8/colors/accent3_3" csCatId="accent3" phldr="1"/>
      <dgm:spPr/>
    </dgm:pt>
    <dgm:pt modelId="{1613C39E-C1F5-4592-A6E2-CF29E0D22D94}">
      <dgm:prSet phldrT="[Текст]" custT="1"/>
      <dgm:spPr/>
      <dgm:t>
        <a:bodyPr/>
        <a:lstStyle/>
        <a:p>
          <a:r>
            <a:rPr lang="ru-RU" sz="1100" smtClean="0">
              <a:latin typeface="Times New Roman" pitchFamily="18" charset="0"/>
              <a:cs typeface="Times New Roman" pitchFamily="18" charset="0"/>
            </a:rPr>
            <a:t>ОАО РЖД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5C266AFD-E350-4E56-87A8-9F3F4BC82181}" type="parTrans" cxnId="{C4A8C560-A53C-4533-ACE0-762BAE1474D2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9DFA8E-9B24-482A-B7ED-A79D41B6C692}" type="sibTrans" cxnId="{C4A8C560-A53C-4533-ACE0-762BAE1474D2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68E348-D026-4AC0-9308-B9AFDE25DF89}">
      <dgm:prSet phldrT="[Текст]" custT="1"/>
      <dgm:spPr/>
      <dgm:t>
        <a:bodyPr/>
        <a:lstStyle/>
        <a:p>
          <a:r>
            <a:rPr lang="ru-RU" sz="1100" smtClean="0">
              <a:latin typeface="Times New Roman" pitchFamily="18" charset="0"/>
              <a:cs typeface="Times New Roman" pitchFamily="18" charset="0"/>
            </a:rPr>
            <a:t>ООО Локотех-Сервис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9DF1C889-E276-4C0C-8BE0-9BE141EF07FA}" type="parTrans" cxnId="{E0853DD5-26A1-47D3-8A5F-77820BDCB05A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F6F729-E1DE-4326-A2B7-4E06C56DBDA4}" type="sibTrans" cxnId="{E0853DD5-26A1-47D3-8A5F-77820BDCB05A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B7C629-CB62-4305-B43E-50759D4A637D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ПАО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Россети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Сибирь»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2266AB50-C31C-4F19-BC97-5799D8559150}" type="parTrans" cxnId="{3FB950F4-5C07-448C-BEF7-AB853E80FBE3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9200C6-91F3-4EAF-9ABC-9C8F92CE8A78}" type="sibTrans" cxnId="{3FB950F4-5C07-448C-BEF7-AB853E80FBE3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1DCF60-4744-4994-AF5E-1532F0646864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ГАУЗ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Шилкинская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ЦРБ»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CA569025-D6B8-405B-8CB5-9F3577A2F86E}" type="parTrans" cxnId="{01C1C32C-0A67-4F28-93D5-FEA600383A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DCCEF6-1DCF-4D8B-A7B4-3C38431D0F2F}" type="sibTrans" cxnId="{01C1C32C-0A67-4F28-93D5-FEA600383A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B4BA2C-9A24-4B1D-A136-D643A2B6ED05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02162960-2DFB-449D-B4CD-BFE8CB21EDC9}" type="parTrans" cxnId="{C8E48D2B-6CB4-45BA-A545-482AC97BCB34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E52B0A-B9DF-47E5-952D-56E17F0A6175}" type="sibTrans" cxnId="{C8E48D2B-6CB4-45BA-A545-482AC97BCB34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FFF0C4-28EF-405F-B2EE-7E4AD913590C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АО Рудник 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F8A84AF6-AF48-4BAA-87B8-D7911B6E93B7}" type="parTrans" cxnId="{DAA53014-535C-454C-A5C0-E053A234E641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8E4DCC-4694-4CB6-8CE2-7ED09A1A2E58}" type="sibTrans" cxnId="{DAA53014-535C-454C-A5C0-E053A234E641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A7B444-3637-48CA-9FD8-1F1F67E88844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АО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ЗабТЭК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F0931B43-CFE4-4A5E-8E6B-6FBB356FA119}" type="parTrans" cxnId="{76F3D929-2C93-4F69-AABD-1110DB1C18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40DC3F-01E3-4BCE-BA55-DB52F8B0242D}" type="sibTrans" cxnId="{76F3D929-2C93-4F69-AABD-1110DB1C18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FBD1C1-ECFA-4484-AEF6-201B33C57829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ГУЗ Краевая больница №3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0E5EBBFE-CD9E-4068-853E-52F967C9674C}" type="parTrans" cxnId="{373CBBA5-11CD-4B0D-80B2-40061932E2A6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BF5C39-45D4-4198-ABF1-7D3076622C03}" type="sibTrans" cxnId="{373CBBA5-11CD-4B0D-80B2-40061932E2A6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B490D7-B249-4531-9EBB-7D3385235646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ОМВД России 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2456F398-B0B8-4F7C-8453-C9F60D1D1CE5}" type="parTrans" cxnId="{32A33093-9E16-429D-9F48-54DE73D09D40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D299A5-6F88-4DF6-8BB4-80E4947E351E}" type="sibTrans" cxnId="{32A33093-9E16-429D-9F48-54DE73D09D40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8526026-1673-45F7-A6AA-A380683DA7DA}" type="pres">
      <dgm:prSet presAssocID="{732DA7DC-F394-4A22-83EF-EC2F248B3BEF}" presName="linearFlow" presStyleCnt="0">
        <dgm:presLayoutVars>
          <dgm:dir/>
          <dgm:resizeHandles val="exact"/>
        </dgm:presLayoutVars>
      </dgm:prSet>
      <dgm:spPr/>
    </dgm:pt>
    <dgm:pt modelId="{77359F5C-46E8-4971-9CC4-D9941DB0BBE7}" type="pres">
      <dgm:prSet presAssocID="{1613C39E-C1F5-4592-A6E2-CF29E0D22D94}" presName="composite" presStyleCnt="0"/>
      <dgm:spPr/>
    </dgm:pt>
    <dgm:pt modelId="{65D3C058-1824-4ADE-86BE-23AC8E25500C}" type="pres">
      <dgm:prSet presAssocID="{1613C39E-C1F5-4592-A6E2-CF29E0D22D94}" presName="imgShp" presStyleLbl="fgImgPlace1" presStyleIdx="0" presStyleCnt="9"/>
      <dgm:spPr/>
    </dgm:pt>
    <dgm:pt modelId="{79591473-06C3-40F9-BF52-12997A3535AE}" type="pres">
      <dgm:prSet presAssocID="{1613C39E-C1F5-4592-A6E2-CF29E0D22D94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3A6B2-A6F2-4601-A088-B15777E72271}" type="pres">
      <dgm:prSet presAssocID="{4B9DFA8E-9B24-482A-B7ED-A79D41B6C692}" presName="spacing" presStyleCnt="0"/>
      <dgm:spPr/>
    </dgm:pt>
    <dgm:pt modelId="{69698BDD-E215-4872-A5BC-351C4ABFA3A2}" type="pres">
      <dgm:prSet presAssocID="{1268E348-D026-4AC0-9308-B9AFDE25DF89}" presName="composite" presStyleCnt="0"/>
      <dgm:spPr/>
    </dgm:pt>
    <dgm:pt modelId="{C06594F6-0229-44F6-8C37-573EAAFAF0A4}" type="pres">
      <dgm:prSet presAssocID="{1268E348-D026-4AC0-9308-B9AFDE25DF89}" presName="imgShp" presStyleLbl="fgImgPlace1" presStyleIdx="1" presStyleCnt="9"/>
      <dgm:spPr/>
    </dgm:pt>
    <dgm:pt modelId="{3BF9B608-2BF4-4F5F-9AF6-D5815C1CF321}" type="pres">
      <dgm:prSet presAssocID="{1268E348-D026-4AC0-9308-B9AFDE25DF89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B7AD3-6CAE-4293-A201-7CBB8AD7F623}" type="pres">
      <dgm:prSet presAssocID="{48F6F729-E1DE-4326-A2B7-4E06C56DBDA4}" presName="spacing" presStyleCnt="0"/>
      <dgm:spPr/>
    </dgm:pt>
    <dgm:pt modelId="{4B1AEED8-2996-46DB-9136-D437C9204903}" type="pres">
      <dgm:prSet presAssocID="{E51DCF60-4744-4994-AF5E-1532F0646864}" presName="composite" presStyleCnt="0"/>
      <dgm:spPr/>
    </dgm:pt>
    <dgm:pt modelId="{208D2394-65C6-4F1F-8CD0-9EDDDCC082C2}" type="pres">
      <dgm:prSet presAssocID="{E51DCF60-4744-4994-AF5E-1532F0646864}" presName="imgShp" presStyleLbl="fgImgPlace1" presStyleIdx="2" presStyleCnt="9"/>
      <dgm:spPr/>
    </dgm:pt>
    <dgm:pt modelId="{C31D497E-4920-422C-9B21-DD7B685FFF3C}" type="pres">
      <dgm:prSet presAssocID="{E51DCF60-4744-4994-AF5E-1532F0646864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9AD75-6A8A-4AB9-88B8-82756840478D}" type="pres">
      <dgm:prSet presAssocID="{CBDCCEF6-1DCF-4D8B-A7B4-3C38431D0F2F}" presName="spacing" presStyleCnt="0"/>
      <dgm:spPr/>
    </dgm:pt>
    <dgm:pt modelId="{1AC160E8-094F-45D9-BB68-13DED3AFB0EB}" type="pres">
      <dgm:prSet presAssocID="{36B4BA2C-9A24-4B1D-A136-D643A2B6ED05}" presName="composite" presStyleCnt="0"/>
      <dgm:spPr/>
    </dgm:pt>
    <dgm:pt modelId="{2BD1C692-E8AF-4B2D-B16D-262E384B66F0}" type="pres">
      <dgm:prSet presAssocID="{36B4BA2C-9A24-4B1D-A136-D643A2B6ED05}" presName="imgShp" presStyleLbl="fgImgPlace1" presStyleIdx="3" presStyleCnt="9"/>
      <dgm:spPr/>
    </dgm:pt>
    <dgm:pt modelId="{7C630431-2ACF-46C8-936E-18BE27BBCE65}" type="pres">
      <dgm:prSet presAssocID="{36B4BA2C-9A24-4B1D-A136-D643A2B6ED05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A6B0D-F3B8-47AE-87DC-E43CC743BF12}" type="pres">
      <dgm:prSet presAssocID="{42E52B0A-B9DF-47E5-952D-56E17F0A6175}" presName="spacing" presStyleCnt="0"/>
      <dgm:spPr/>
    </dgm:pt>
    <dgm:pt modelId="{BFF5825B-6ACB-4466-9B7D-50A2106B016A}" type="pres">
      <dgm:prSet presAssocID="{72B7C629-CB62-4305-B43E-50759D4A637D}" presName="composite" presStyleCnt="0"/>
      <dgm:spPr/>
    </dgm:pt>
    <dgm:pt modelId="{DAFAEA11-C552-4120-A5EB-4A7AD106FE6D}" type="pres">
      <dgm:prSet presAssocID="{72B7C629-CB62-4305-B43E-50759D4A637D}" presName="imgShp" presStyleLbl="fgImgPlace1" presStyleIdx="4" presStyleCnt="9"/>
      <dgm:spPr/>
    </dgm:pt>
    <dgm:pt modelId="{4BD013AB-B4F9-4208-AFF8-117C808E60DE}" type="pres">
      <dgm:prSet presAssocID="{72B7C629-CB62-4305-B43E-50759D4A637D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4CFE74-CA4D-454D-B4C0-D89A4563636A}" type="pres">
      <dgm:prSet presAssocID="{C79200C6-91F3-4EAF-9ABC-9C8F92CE8A78}" presName="spacing" presStyleCnt="0"/>
      <dgm:spPr/>
    </dgm:pt>
    <dgm:pt modelId="{8C62C144-5D53-47C7-8E7A-549FE9E09032}" type="pres">
      <dgm:prSet presAssocID="{E9FFF0C4-28EF-405F-B2EE-7E4AD913590C}" presName="composite" presStyleCnt="0"/>
      <dgm:spPr/>
    </dgm:pt>
    <dgm:pt modelId="{E4BBDF27-6B80-4D2E-A70C-55D1A844D9E2}" type="pres">
      <dgm:prSet presAssocID="{E9FFF0C4-28EF-405F-B2EE-7E4AD913590C}" presName="imgShp" presStyleLbl="fgImgPlace1" presStyleIdx="5" presStyleCnt="9"/>
      <dgm:spPr/>
    </dgm:pt>
    <dgm:pt modelId="{122F5060-1053-43E0-A99D-95141E806DF4}" type="pres">
      <dgm:prSet presAssocID="{E9FFF0C4-28EF-405F-B2EE-7E4AD913590C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24886D-DF85-4C06-9EF5-9228388A1B54}" type="pres">
      <dgm:prSet presAssocID="{298E4DCC-4694-4CB6-8CE2-7ED09A1A2E58}" presName="spacing" presStyleCnt="0"/>
      <dgm:spPr/>
    </dgm:pt>
    <dgm:pt modelId="{F7499F0E-8F9F-445E-A1FC-5247D0C7FF56}" type="pres">
      <dgm:prSet presAssocID="{E9A7B444-3637-48CA-9FD8-1F1F67E88844}" presName="composite" presStyleCnt="0"/>
      <dgm:spPr/>
    </dgm:pt>
    <dgm:pt modelId="{A67DFE9E-2841-4295-A35A-ECE856BAA85D}" type="pres">
      <dgm:prSet presAssocID="{E9A7B444-3637-48CA-9FD8-1F1F67E88844}" presName="imgShp" presStyleLbl="fgImgPlace1" presStyleIdx="6" presStyleCnt="9"/>
      <dgm:spPr/>
    </dgm:pt>
    <dgm:pt modelId="{30261359-E703-4005-9686-E04AE36FDB90}" type="pres">
      <dgm:prSet presAssocID="{E9A7B444-3637-48CA-9FD8-1F1F67E88844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96A47E-12F7-4A55-9A20-130353DEB0F2}" type="pres">
      <dgm:prSet presAssocID="{1840DC3F-01E3-4BCE-BA55-DB52F8B0242D}" presName="spacing" presStyleCnt="0"/>
      <dgm:spPr/>
    </dgm:pt>
    <dgm:pt modelId="{5580B06F-E2F9-4BEC-BA33-E513DFE1CFE4}" type="pres">
      <dgm:prSet presAssocID="{3BFBD1C1-ECFA-4484-AEF6-201B33C57829}" presName="composite" presStyleCnt="0"/>
      <dgm:spPr/>
    </dgm:pt>
    <dgm:pt modelId="{8F65FFA5-7601-4C5F-981E-B797FDCD018E}" type="pres">
      <dgm:prSet presAssocID="{3BFBD1C1-ECFA-4484-AEF6-201B33C57829}" presName="imgShp" presStyleLbl="fgImgPlace1" presStyleIdx="7" presStyleCnt="9"/>
      <dgm:spPr/>
    </dgm:pt>
    <dgm:pt modelId="{B69E4863-F4FB-48EA-AE82-53ADFB2B7504}" type="pres">
      <dgm:prSet presAssocID="{3BFBD1C1-ECFA-4484-AEF6-201B33C57829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F9CFE-5C31-45E3-8A9E-E205C10A0126}" type="pres">
      <dgm:prSet presAssocID="{EFBF5C39-45D4-4198-ABF1-7D3076622C03}" presName="spacing" presStyleCnt="0"/>
      <dgm:spPr/>
    </dgm:pt>
    <dgm:pt modelId="{71D48809-F9CF-4BD6-A2AD-4082B47528EC}" type="pres">
      <dgm:prSet presAssocID="{B9B490D7-B249-4531-9EBB-7D3385235646}" presName="composite" presStyleCnt="0"/>
      <dgm:spPr/>
    </dgm:pt>
    <dgm:pt modelId="{AF1192D6-8BE7-4A7F-BF2E-D342E21FBA5E}" type="pres">
      <dgm:prSet presAssocID="{B9B490D7-B249-4531-9EBB-7D3385235646}" presName="imgShp" presStyleLbl="fgImgPlace1" presStyleIdx="8" presStyleCnt="9"/>
      <dgm:spPr/>
    </dgm:pt>
    <dgm:pt modelId="{862719AF-D7B4-4F46-A629-946768E54FC7}" type="pres">
      <dgm:prSet presAssocID="{B9B490D7-B249-4531-9EBB-7D3385235646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E48D2B-6CB4-45BA-A545-482AC97BCB34}" srcId="{732DA7DC-F394-4A22-83EF-EC2F248B3BEF}" destId="{36B4BA2C-9A24-4B1D-A136-D643A2B6ED05}" srcOrd="3" destOrd="0" parTransId="{02162960-2DFB-449D-B4CD-BFE8CB21EDC9}" sibTransId="{42E52B0A-B9DF-47E5-952D-56E17F0A6175}"/>
    <dgm:cxn modelId="{373CBBA5-11CD-4B0D-80B2-40061932E2A6}" srcId="{732DA7DC-F394-4A22-83EF-EC2F248B3BEF}" destId="{3BFBD1C1-ECFA-4484-AEF6-201B33C57829}" srcOrd="7" destOrd="0" parTransId="{0E5EBBFE-CD9E-4068-853E-52F967C9674C}" sibTransId="{EFBF5C39-45D4-4198-ABF1-7D3076622C03}"/>
    <dgm:cxn modelId="{3FB950F4-5C07-448C-BEF7-AB853E80FBE3}" srcId="{732DA7DC-F394-4A22-83EF-EC2F248B3BEF}" destId="{72B7C629-CB62-4305-B43E-50759D4A637D}" srcOrd="4" destOrd="0" parTransId="{2266AB50-C31C-4F19-BC97-5799D8559150}" sibTransId="{C79200C6-91F3-4EAF-9ABC-9C8F92CE8A78}"/>
    <dgm:cxn modelId="{264C8212-5E74-49D5-A763-D78F49AAF351}" type="presOf" srcId="{36B4BA2C-9A24-4B1D-A136-D643A2B6ED05}" destId="{7C630431-2ACF-46C8-936E-18BE27BBCE65}" srcOrd="0" destOrd="0" presId="urn:microsoft.com/office/officeart/2005/8/layout/vList3#1"/>
    <dgm:cxn modelId="{4957EF9E-4265-4FEA-9E1D-8C3F096C0DD1}" type="presOf" srcId="{B9B490D7-B249-4531-9EBB-7D3385235646}" destId="{862719AF-D7B4-4F46-A629-946768E54FC7}" srcOrd="0" destOrd="0" presId="urn:microsoft.com/office/officeart/2005/8/layout/vList3#1"/>
    <dgm:cxn modelId="{DAA53014-535C-454C-A5C0-E053A234E641}" srcId="{732DA7DC-F394-4A22-83EF-EC2F248B3BEF}" destId="{E9FFF0C4-28EF-405F-B2EE-7E4AD913590C}" srcOrd="5" destOrd="0" parTransId="{F8A84AF6-AF48-4BAA-87B8-D7911B6E93B7}" sibTransId="{298E4DCC-4694-4CB6-8CE2-7ED09A1A2E58}"/>
    <dgm:cxn modelId="{E0853DD5-26A1-47D3-8A5F-77820BDCB05A}" srcId="{732DA7DC-F394-4A22-83EF-EC2F248B3BEF}" destId="{1268E348-D026-4AC0-9308-B9AFDE25DF89}" srcOrd="1" destOrd="0" parTransId="{9DF1C889-E276-4C0C-8BE0-9BE141EF07FA}" sibTransId="{48F6F729-E1DE-4326-A2B7-4E06C56DBDA4}"/>
    <dgm:cxn modelId="{D6D146FA-E5C7-4161-991F-CDBAE8E4659E}" type="presOf" srcId="{3BFBD1C1-ECFA-4484-AEF6-201B33C57829}" destId="{B69E4863-F4FB-48EA-AE82-53ADFB2B7504}" srcOrd="0" destOrd="0" presId="urn:microsoft.com/office/officeart/2005/8/layout/vList3#1"/>
    <dgm:cxn modelId="{E27D04A0-33B1-43F3-88A7-82C13D03E98F}" type="presOf" srcId="{E9FFF0C4-28EF-405F-B2EE-7E4AD913590C}" destId="{122F5060-1053-43E0-A99D-95141E806DF4}" srcOrd="0" destOrd="0" presId="urn:microsoft.com/office/officeart/2005/8/layout/vList3#1"/>
    <dgm:cxn modelId="{90B304D5-BDE8-4901-8EF1-9C748D4D35D6}" type="presOf" srcId="{72B7C629-CB62-4305-B43E-50759D4A637D}" destId="{4BD013AB-B4F9-4208-AFF8-117C808E60DE}" srcOrd="0" destOrd="0" presId="urn:microsoft.com/office/officeart/2005/8/layout/vList3#1"/>
    <dgm:cxn modelId="{76F3D929-2C93-4F69-AABD-1110DB1C180B}" srcId="{732DA7DC-F394-4A22-83EF-EC2F248B3BEF}" destId="{E9A7B444-3637-48CA-9FD8-1F1F67E88844}" srcOrd="6" destOrd="0" parTransId="{F0931B43-CFE4-4A5E-8E6B-6FBB356FA119}" sibTransId="{1840DC3F-01E3-4BCE-BA55-DB52F8B0242D}"/>
    <dgm:cxn modelId="{01C1C32C-0A67-4F28-93D5-FEA600383A0B}" srcId="{732DA7DC-F394-4A22-83EF-EC2F248B3BEF}" destId="{E51DCF60-4744-4994-AF5E-1532F0646864}" srcOrd="2" destOrd="0" parTransId="{CA569025-D6B8-405B-8CB5-9F3577A2F86E}" sibTransId="{CBDCCEF6-1DCF-4D8B-A7B4-3C38431D0F2F}"/>
    <dgm:cxn modelId="{AD8995A9-3031-4550-966A-EBBA83C9B1DC}" type="presOf" srcId="{E9A7B444-3637-48CA-9FD8-1F1F67E88844}" destId="{30261359-E703-4005-9686-E04AE36FDB90}" srcOrd="0" destOrd="0" presId="urn:microsoft.com/office/officeart/2005/8/layout/vList3#1"/>
    <dgm:cxn modelId="{ED9281CD-5E40-40B3-ADD6-F20AF4CA5DD7}" type="presOf" srcId="{E51DCF60-4744-4994-AF5E-1532F0646864}" destId="{C31D497E-4920-422C-9B21-DD7B685FFF3C}" srcOrd="0" destOrd="0" presId="urn:microsoft.com/office/officeart/2005/8/layout/vList3#1"/>
    <dgm:cxn modelId="{06A0B642-4CA6-4DB3-A0D8-563B0D311B2A}" type="presOf" srcId="{1613C39E-C1F5-4592-A6E2-CF29E0D22D94}" destId="{79591473-06C3-40F9-BF52-12997A3535AE}" srcOrd="0" destOrd="0" presId="urn:microsoft.com/office/officeart/2005/8/layout/vList3#1"/>
    <dgm:cxn modelId="{32A33093-9E16-429D-9F48-54DE73D09D40}" srcId="{732DA7DC-F394-4A22-83EF-EC2F248B3BEF}" destId="{B9B490D7-B249-4531-9EBB-7D3385235646}" srcOrd="8" destOrd="0" parTransId="{2456F398-B0B8-4F7C-8453-C9F60D1D1CE5}" sibTransId="{4CD299A5-6F88-4DF6-8BB4-80E4947E351E}"/>
    <dgm:cxn modelId="{C4A8C560-A53C-4533-ACE0-762BAE1474D2}" srcId="{732DA7DC-F394-4A22-83EF-EC2F248B3BEF}" destId="{1613C39E-C1F5-4592-A6E2-CF29E0D22D94}" srcOrd="0" destOrd="0" parTransId="{5C266AFD-E350-4E56-87A8-9F3F4BC82181}" sibTransId="{4B9DFA8E-9B24-482A-B7ED-A79D41B6C692}"/>
    <dgm:cxn modelId="{FDA981D2-4DEC-41CB-B6C8-9946B4845190}" type="presOf" srcId="{1268E348-D026-4AC0-9308-B9AFDE25DF89}" destId="{3BF9B608-2BF4-4F5F-9AF6-D5815C1CF321}" srcOrd="0" destOrd="0" presId="urn:microsoft.com/office/officeart/2005/8/layout/vList3#1"/>
    <dgm:cxn modelId="{2A444D51-A5BD-4EEE-9AF7-9D0082726C43}" type="presOf" srcId="{732DA7DC-F394-4A22-83EF-EC2F248B3BEF}" destId="{78526026-1673-45F7-A6AA-A380683DA7DA}" srcOrd="0" destOrd="0" presId="urn:microsoft.com/office/officeart/2005/8/layout/vList3#1"/>
    <dgm:cxn modelId="{90B840BD-88B4-4BF7-B8B5-58A9372D07AA}" type="presParOf" srcId="{78526026-1673-45F7-A6AA-A380683DA7DA}" destId="{77359F5C-46E8-4971-9CC4-D9941DB0BBE7}" srcOrd="0" destOrd="0" presId="urn:microsoft.com/office/officeart/2005/8/layout/vList3#1"/>
    <dgm:cxn modelId="{A9B3199A-C29F-4C90-B6D8-69D9B5AA4B4E}" type="presParOf" srcId="{77359F5C-46E8-4971-9CC4-D9941DB0BBE7}" destId="{65D3C058-1824-4ADE-86BE-23AC8E25500C}" srcOrd="0" destOrd="0" presId="urn:microsoft.com/office/officeart/2005/8/layout/vList3#1"/>
    <dgm:cxn modelId="{95CF2CC7-56E9-4748-A84D-47C1CF39B19A}" type="presParOf" srcId="{77359F5C-46E8-4971-9CC4-D9941DB0BBE7}" destId="{79591473-06C3-40F9-BF52-12997A3535AE}" srcOrd="1" destOrd="0" presId="urn:microsoft.com/office/officeart/2005/8/layout/vList3#1"/>
    <dgm:cxn modelId="{EB995E02-B889-4EBB-AE0C-454101174914}" type="presParOf" srcId="{78526026-1673-45F7-A6AA-A380683DA7DA}" destId="{9673A6B2-A6F2-4601-A088-B15777E72271}" srcOrd="1" destOrd="0" presId="urn:microsoft.com/office/officeart/2005/8/layout/vList3#1"/>
    <dgm:cxn modelId="{9693A4AE-4C67-4AEC-8DD7-5035DE00D630}" type="presParOf" srcId="{78526026-1673-45F7-A6AA-A380683DA7DA}" destId="{69698BDD-E215-4872-A5BC-351C4ABFA3A2}" srcOrd="2" destOrd="0" presId="urn:microsoft.com/office/officeart/2005/8/layout/vList3#1"/>
    <dgm:cxn modelId="{F858C3C2-5CD3-4A9E-B507-4A559D84A790}" type="presParOf" srcId="{69698BDD-E215-4872-A5BC-351C4ABFA3A2}" destId="{C06594F6-0229-44F6-8C37-573EAAFAF0A4}" srcOrd="0" destOrd="0" presId="urn:microsoft.com/office/officeart/2005/8/layout/vList3#1"/>
    <dgm:cxn modelId="{DCBC3216-C572-49B5-B4AF-8AB190863043}" type="presParOf" srcId="{69698BDD-E215-4872-A5BC-351C4ABFA3A2}" destId="{3BF9B608-2BF4-4F5F-9AF6-D5815C1CF321}" srcOrd="1" destOrd="0" presId="urn:microsoft.com/office/officeart/2005/8/layout/vList3#1"/>
    <dgm:cxn modelId="{F4FC1BAB-4E6C-4345-B69F-3024069D9D0E}" type="presParOf" srcId="{78526026-1673-45F7-A6AA-A380683DA7DA}" destId="{A11B7AD3-6CAE-4293-A201-7CBB8AD7F623}" srcOrd="3" destOrd="0" presId="urn:microsoft.com/office/officeart/2005/8/layout/vList3#1"/>
    <dgm:cxn modelId="{AA6139D4-4AB7-4338-AE91-C90851E9058B}" type="presParOf" srcId="{78526026-1673-45F7-A6AA-A380683DA7DA}" destId="{4B1AEED8-2996-46DB-9136-D437C9204903}" srcOrd="4" destOrd="0" presId="urn:microsoft.com/office/officeart/2005/8/layout/vList3#1"/>
    <dgm:cxn modelId="{8CE4A279-6851-41C6-B6B5-46BDAE63CFF4}" type="presParOf" srcId="{4B1AEED8-2996-46DB-9136-D437C9204903}" destId="{208D2394-65C6-4F1F-8CD0-9EDDDCC082C2}" srcOrd="0" destOrd="0" presId="urn:microsoft.com/office/officeart/2005/8/layout/vList3#1"/>
    <dgm:cxn modelId="{8B707C75-C2E0-4B95-8A25-4C2D5519B823}" type="presParOf" srcId="{4B1AEED8-2996-46DB-9136-D437C9204903}" destId="{C31D497E-4920-422C-9B21-DD7B685FFF3C}" srcOrd="1" destOrd="0" presId="urn:microsoft.com/office/officeart/2005/8/layout/vList3#1"/>
    <dgm:cxn modelId="{32A467A5-C248-4DFF-8387-0226F4AA2A22}" type="presParOf" srcId="{78526026-1673-45F7-A6AA-A380683DA7DA}" destId="{B1B9AD75-6A8A-4AB9-88B8-82756840478D}" srcOrd="5" destOrd="0" presId="urn:microsoft.com/office/officeart/2005/8/layout/vList3#1"/>
    <dgm:cxn modelId="{E8ABD1F1-14BB-4282-8996-A24DF73824CF}" type="presParOf" srcId="{78526026-1673-45F7-A6AA-A380683DA7DA}" destId="{1AC160E8-094F-45D9-BB68-13DED3AFB0EB}" srcOrd="6" destOrd="0" presId="urn:microsoft.com/office/officeart/2005/8/layout/vList3#1"/>
    <dgm:cxn modelId="{7596ECD8-8A83-4062-A06E-BA8FD1DA232E}" type="presParOf" srcId="{1AC160E8-094F-45D9-BB68-13DED3AFB0EB}" destId="{2BD1C692-E8AF-4B2D-B16D-262E384B66F0}" srcOrd="0" destOrd="0" presId="urn:microsoft.com/office/officeart/2005/8/layout/vList3#1"/>
    <dgm:cxn modelId="{E53100A9-3E22-4511-BC58-E626CEA60D92}" type="presParOf" srcId="{1AC160E8-094F-45D9-BB68-13DED3AFB0EB}" destId="{7C630431-2ACF-46C8-936E-18BE27BBCE65}" srcOrd="1" destOrd="0" presId="urn:microsoft.com/office/officeart/2005/8/layout/vList3#1"/>
    <dgm:cxn modelId="{050FE782-34C6-45ED-9189-4A9116D1E8D3}" type="presParOf" srcId="{78526026-1673-45F7-A6AA-A380683DA7DA}" destId="{3ADA6B0D-F3B8-47AE-87DC-E43CC743BF12}" srcOrd="7" destOrd="0" presId="urn:microsoft.com/office/officeart/2005/8/layout/vList3#1"/>
    <dgm:cxn modelId="{6B20E5D0-6A93-4B91-930A-D5D225D1B34F}" type="presParOf" srcId="{78526026-1673-45F7-A6AA-A380683DA7DA}" destId="{BFF5825B-6ACB-4466-9B7D-50A2106B016A}" srcOrd="8" destOrd="0" presId="urn:microsoft.com/office/officeart/2005/8/layout/vList3#1"/>
    <dgm:cxn modelId="{696E384C-9A00-4679-87F5-5AA30232F5C6}" type="presParOf" srcId="{BFF5825B-6ACB-4466-9B7D-50A2106B016A}" destId="{DAFAEA11-C552-4120-A5EB-4A7AD106FE6D}" srcOrd="0" destOrd="0" presId="urn:microsoft.com/office/officeart/2005/8/layout/vList3#1"/>
    <dgm:cxn modelId="{82F23757-173A-44C3-96EB-3FACFA5FDD9E}" type="presParOf" srcId="{BFF5825B-6ACB-4466-9B7D-50A2106B016A}" destId="{4BD013AB-B4F9-4208-AFF8-117C808E60DE}" srcOrd="1" destOrd="0" presId="urn:microsoft.com/office/officeart/2005/8/layout/vList3#1"/>
    <dgm:cxn modelId="{BB5CB08D-A1DB-408B-94A8-D70B0A19DC0F}" type="presParOf" srcId="{78526026-1673-45F7-A6AA-A380683DA7DA}" destId="{434CFE74-CA4D-454D-B4C0-D89A4563636A}" srcOrd="9" destOrd="0" presId="urn:microsoft.com/office/officeart/2005/8/layout/vList3#1"/>
    <dgm:cxn modelId="{AC5AE703-6D5B-4224-86EA-DF165B21B64A}" type="presParOf" srcId="{78526026-1673-45F7-A6AA-A380683DA7DA}" destId="{8C62C144-5D53-47C7-8E7A-549FE9E09032}" srcOrd="10" destOrd="0" presId="urn:microsoft.com/office/officeart/2005/8/layout/vList3#1"/>
    <dgm:cxn modelId="{8F787BAB-160F-45CC-86B1-199E39567008}" type="presParOf" srcId="{8C62C144-5D53-47C7-8E7A-549FE9E09032}" destId="{E4BBDF27-6B80-4D2E-A70C-55D1A844D9E2}" srcOrd="0" destOrd="0" presId="urn:microsoft.com/office/officeart/2005/8/layout/vList3#1"/>
    <dgm:cxn modelId="{E8209D35-AE76-410A-8C6B-E631516E6F62}" type="presParOf" srcId="{8C62C144-5D53-47C7-8E7A-549FE9E09032}" destId="{122F5060-1053-43E0-A99D-95141E806DF4}" srcOrd="1" destOrd="0" presId="urn:microsoft.com/office/officeart/2005/8/layout/vList3#1"/>
    <dgm:cxn modelId="{E2EC978F-091C-43E3-A234-445B85C1DED7}" type="presParOf" srcId="{78526026-1673-45F7-A6AA-A380683DA7DA}" destId="{C124886D-DF85-4C06-9EF5-9228388A1B54}" srcOrd="11" destOrd="0" presId="urn:microsoft.com/office/officeart/2005/8/layout/vList3#1"/>
    <dgm:cxn modelId="{6FF224D4-90F1-40DF-832E-28E6EC2805E9}" type="presParOf" srcId="{78526026-1673-45F7-A6AA-A380683DA7DA}" destId="{F7499F0E-8F9F-445E-A1FC-5247D0C7FF56}" srcOrd="12" destOrd="0" presId="urn:microsoft.com/office/officeart/2005/8/layout/vList3#1"/>
    <dgm:cxn modelId="{7E48A1A0-EFD6-404B-BC5C-06DCCC8A71BD}" type="presParOf" srcId="{F7499F0E-8F9F-445E-A1FC-5247D0C7FF56}" destId="{A67DFE9E-2841-4295-A35A-ECE856BAA85D}" srcOrd="0" destOrd="0" presId="urn:microsoft.com/office/officeart/2005/8/layout/vList3#1"/>
    <dgm:cxn modelId="{3AB0D80B-DB77-458B-A0F5-D572CF9BE62B}" type="presParOf" srcId="{F7499F0E-8F9F-445E-A1FC-5247D0C7FF56}" destId="{30261359-E703-4005-9686-E04AE36FDB90}" srcOrd="1" destOrd="0" presId="urn:microsoft.com/office/officeart/2005/8/layout/vList3#1"/>
    <dgm:cxn modelId="{28D30AD1-14AD-410C-B48C-659F63F8185E}" type="presParOf" srcId="{78526026-1673-45F7-A6AA-A380683DA7DA}" destId="{AA96A47E-12F7-4A55-9A20-130353DEB0F2}" srcOrd="13" destOrd="0" presId="urn:microsoft.com/office/officeart/2005/8/layout/vList3#1"/>
    <dgm:cxn modelId="{FC488D01-9390-4B31-BC79-2C3BB8EC54F7}" type="presParOf" srcId="{78526026-1673-45F7-A6AA-A380683DA7DA}" destId="{5580B06F-E2F9-4BEC-BA33-E513DFE1CFE4}" srcOrd="14" destOrd="0" presId="urn:microsoft.com/office/officeart/2005/8/layout/vList3#1"/>
    <dgm:cxn modelId="{0C2C6339-B25E-4148-84B1-89A811ED633C}" type="presParOf" srcId="{5580B06F-E2F9-4BEC-BA33-E513DFE1CFE4}" destId="{8F65FFA5-7601-4C5F-981E-B797FDCD018E}" srcOrd="0" destOrd="0" presId="urn:microsoft.com/office/officeart/2005/8/layout/vList3#1"/>
    <dgm:cxn modelId="{56285544-0CE7-4521-93ED-89AFD3A5F26F}" type="presParOf" srcId="{5580B06F-E2F9-4BEC-BA33-E513DFE1CFE4}" destId="{B69E4863-F4FB-48EA-AE82-53ADFB2B7504}" srcOrd="1" destOrd="0" presId="urn:microsoft.com/office/officeart/2005/8/layout/vList3#1"/>
    <dgm:cxn modelId="{620D0D21-1536-4DEA-8592-D33BFDBD3B18}" type="presParOf" srcId="{78526026-1673-45F7-A6AA-A380683DA7DA}" destId="{CF5F9CFE-5C31-45E3-8A9E-E205C10A0126}" srcOrd="15" destOrd="0" presId="urn:microsoft.com/office/officeart/2005/8/layout/vList3#1"/>
    <dgm:cxn modelId="{29BDDB6B-BBFD-4D50-88F3-29976D5263C0}" type="presParOf" srcId="{78526026-1673-45F7-A6AA-A380683DA7DA}" destId="{71D48809-F9CF-4BD6-A2AD-4082B47528EC}" srcOrd="16" destOrd="0" presId="urn:microsoft.com/office/officeart/2005/8/layout/vList3#1"/>
    <dgm:cxn modelId="{4D30FCDD-4F10-4585-BBCA-1F8BD884146F}" type="presParOf" srcId="{71D48809-F9CF-4BD6-A2AD-4082B47528EC}" destId="{AF1192D6-8BE7-4A7F-BF2E-D342E21FBA5E}" srcOrd="0" destOrd="0" presId="urn:microsoft.com/office/officeart/2005/8/layout/vList3#1"/>
    <dgm:cxn modelId="{1769CC74-69D2-48C5-93EE-68E774753D57}" type="presParOf" srcId="{71D48809-F9CF-4BD6-A2AD-4082B47528EC}" destId="{862719AF-D7B4-4F46-A629-946768E54FC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E48F42-A9B3-43F5-BEE1-A9DC35A94F9A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A5993F0-F749-4FB8-AB32-7189B5F46613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Плательщики налога в 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2024г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. (золото)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C67C83BA-16CE-4A58-B72A-3CA90C16FB8F}" type="parTrans" cxnId="{56DEF290-92F1-473D-AE8C-B8983A30DBA9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A5BBADEA-F8CE-43DD-8245-77BC6F16F0FE}" type="sibTrans" cxnId="{56DEF290-92F1-473D-AE8C-B8983A30DBA9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25354D6A-3387-43AE-8088-6919C2E0515A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DE7B1C5C-E907-4AE7-9A35-E992FE408CDE}" type="parTrans" cxnId="{62616095-0ED8-49AC-9E7C-63E04DC8468D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01B8305-87BD-46C1-B1DC-772F08F9D1E5}" type="sibTrans" cxnId="{62616095-0ED8-49AC-9E7C-63E04DC8468D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27A5C5C3-5BC1-4B72-BD42-669DF2003BF5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ООО «АЗК»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0622FEA6-D8AE-4093-B4D5-F6C3F147E7C6}" type="parTrans" cxnId="{30D6BBBC-40BB-495C-A087-FB250ECBBB62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4763099-62D1-447C-A180-782D1CC589C0}" type="sibTrans" cxnId="{30D6BBBC-40BB-495C-A087-FB250ECBBB62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BB1F677E-C977-4103-B2FA-287A1E449811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АО «Рудник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D0509E3F-1989-4A49-86C7-0CBE5F15E6F2}" type="parTrans" cxnId="{ADF970F1-BB5D-4E9F-A2D5-C40808E46662}">
      <dgm:prSet/>
      <dgm:spPr/>
      <dgm:t>
        <a:bodyPr/>
        <a:lstStyle/>
        <a:p>
          <a:endParaRPr lang="ru-RU"/>
        </a:p>
      </dgm:t>
    </dgm:pt>
    <dgm:pt modelId="{FF7631AB-5BAD-4A24-938B-7B41A88DC54A}" type="sibTrans" cxnId="{ADF970F1-BB5D-4E9F-A2D5-C40808E46662}">
      <dgm:prSet/>
      <dgm:spPr/>
      <dgm:t>
        <a:bodyPr/>
        <a:lstStyle/>
        <a:p>
          <a:endParaRPr lang="ru-RU"/>
        </a:p>
      </dgm:t>
    </dgm:pt>
    <dgm:pt modelId="{70BCAB90-B865-4EF0-BA3C-9B825B744E6F}" type="pres">
      <dgm:prSet presAssocID="{90E48F42-A9B3-43F5-BEE1-A9DC35A94F9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413768-32E6-4044-BCED-2115AC230B10}" type="pres">
      <dgm:prSet presAssocID="{6A5993F0-F749-4FB8-AB32-7189B5F46613}" presName="centerShape" presStyleLbl="node0" presStyleIdx="0" presStyleCnt="1" custScaleX="123457"/>
      <dgm:spPr/>
      <dgm:t>
        <a:bodyPr/>
        <a:lstStyle/>
        <a:p>
          <a:endParaRPr lang="ru-RU"/>
        </a:p>
      </dgm:t>
    </dgm:pt>
    <dgm:pt modelId="{B1DAFDE3-FFB5-48E7-B9C4-AC406B7BBEE3}" type="pres">
      <dgm:prSet presAssocID="{D0509E3F-1989-4A49-86C7-0CBE5F15E6F2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8F1F953E-4146-426E-805E-21FBD2D8A969}" type="pres">
      <dgm:prSet presAssocID="{BB1F677E-C977-4103-B2FA-287A1E4498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C2B659-EEED-4677-B4AD-E3BC6C0F9FDA}" type="pres">
      <dgm:prSet presAssocID="{DE7B1C5C-E907-4AE7-9A35-E992FE408CDE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05CAE20E-F52D-4175-B951-9D27248F745A}" type="pres">
      <dgm:prSet presAssocID="{25354D6A-3387-43AE-8088-6919C2E051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259A7-AC6C-4F0C-B724-8C8B631FFCAE}" type="pres">
      <dgm:prSet presAssocID="{0622FEA6-D8AE-4093-B4D5-F6C3F147E7C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B1DD6DB7-F53C-4C81-88AA-99557BAA3C5F}" type="pres">
      <dgm:prSet presAssocID="{27A5C5C3-5BC1-4B72-BD42-669DF2003BF5}" presName="node" presStyleLbl="node1" presStyleIdx="2" presStyleCnt="3" custRadScaleRad="100171" custRadScaleInc="-3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DD3E78-60FE-4CD5-9A52-21149327567B}" type="presOf" srcId="{6A5993F0-F749-4FB8-AB32-7189B5F46613}" destId="{A7413768-32E6-4044-BCED-2115AC230B10}" srcOrd="0" destOrd="0" presId="urn:microsoft.com/office/officeart/2005/8/layout/radial4"/>
    <dgm:cxn modelId="{C0F9FD52-BBE7-43D1-BEEB-6B037673BF9B}" type="presOf" srcId="{25354D6A-3387-43AE-8088-6919C2E0515A}" destId="{05CAE20E-F52D-4175-B951-9D27248F745A}" srcOrd="0" destOrd="0" presId="urn:microsoft.com/office/officeart/2005/8/layout/radial4"/>
    <dgm:cxn modelId="{FE5F7070-51E7-40F6-872F-14CD49B028A0}" type="presOf" srcId="{27A5C5C3-5BC1-4B72-BD42-669DF2003BF5}" destId="{B1DD6DB7-F53C-4C81-88AA-99557BAA3C5F}" srcOrd="0" destOrd="0" presId="urn:microsoft.com/office/officeart/2005/8/layout/radial4"/>
    <dgm:cxn modelId="{C8F783F5-9DCB-41FA-B9C2-5657E67F8094}" type="presOf" srcId="{0622FEA6-D8AE-4093-B4D5-F6C3F147E7C6}" destId="{426259A7-AC6C-4F0C-B724-8C8B631FFCAE}" srcOrd="0" destOrd="0" presId="urn:microsoft.com/office/officeart/2005/8/layout/radial4"/>
    <dgm:cxn modelId="{20F861A3-F0EE-4EF5-8E01-67257B6CAFE7}" type="presOf" srcId="{BB1F677E-C977-4103-B2FA-287A1E449811}" destId="{8F1F953E-4146-426E-805E-21FBD2D8A969}" srcOrd="0" destOrd="0" presId="urn:microsoft.com/office/officeart/2005/8/layout/radial4"/>
    <dgm:cxn modelId="{62616095-0ED8-49AC-9E7C-63E04DC8468D}" srcId="{6A5993F0-F749-4FB8-AB32-7189B5F46613}" destId="{25354D6A-3387-43AE-8088-6919C2E0515A}" srcOrd="1" destOrd="0" parTransId="{DE7B1C5C-E907-4AE7-9A35-E992FE408CDE}" sibTransId="{C01B8305-87BD-46C1-B1DC-772F08F9D1E5}"/>
    <dgm:cxn modelId="{30D6BBBC-40BB-495C-A087-FB250ECBBB62}" srcId="{6A5993F0-F749-4FB8-AB32-7189B5F46613}" destId="{27A5C5C3-5BC1-4B72-BD42-669DF2003BF5}" srcOrd="2" destOrd="0" parTransId="{0622FEA6-D8AE-4093-B4D5-F6C3F147E7C6}" sibTransId="{C4763099-62D1-447C-A180-782D1CC589C0}"/>
    <dgm:cxn modelId="{7EA77646-8F23-4A85-B93D-8D72DEABCD52}" type="presOf" srcId="{DE7B1C5C-E907-4AE7-9A35-E992FE408CDE}" destId="{A1C2B659-EEED-4677-B4AD-E3BC6C0F9FDA}" srcOrd="0" destOrd="0" presId="urn:microsoft.com/office/officeart/2005/8/layout/radial4"/>
    <dgm:cxn modelId="{56DEF290-92F1-473D-AE8C-B8983A30DBA9}" srcId="{90E48F42-A9B3-43F5-BEE1-A9DC35A94F9A}" destId="{6A5993F0-F749-4FB8-AB32-7189B5F46613}" srcOrd="0" destOrd="0" parTransId="{C67C83BA-16CE-4A58-B72A-3CA90C16FB8F}" sibTransId="{A5BBADEA-F8CE-43DD-8245-77BC6F16F0FE}"/>
    <dgm:cxn modelId="{A0C62F75-270D-4323-8E23-943E2DEC1308}" type="presOf" srcId="{90E48F42-A9B3-43F5-BEE1-A9DC35A94F9A}" destId="{70BCAB90-B865-4EF0-BA3C-9B825B744E6F}" srcOrd="0" destOrd="0" presId="urn:microsoft.com/office/officeart/2005/8/layout/radial4"/>
    <dgm:cxn modelId="{41EC6BCF-4C4C-48EB-A29F-19E151F78FB3}" type="presOf" srcId="{D0509E3F-1989-4A49-86C7-0CBE5F15E6F2}" destId="{B1DAFDE3-FFB5-48E7-B9C4-AC406B7BBEE3}" srcOrd="0" destOrd="0" presId="urn:microsoft.com/office/officeart/2005/8/layout/radial4"/>
    <dgm:cxn modelId="{ADF970F1-BB5D-4E9F-A2D5-C40808E46662}" srcId="{6A5993F0-F749-4FB8-AB32-7189B5F46613}" destId="{BB1F677E-C977-4103-B2FA-287A1E449811}" srcOrd="0" destOrd="0" parTransId="{D0509E3F-1989-4A49-86C7-0CBE5F15E6F2}" sibTransId="{FF7631AB-5BAD-4A24-938B-7B41A88DC54A}"/>
    <dgm:cxn modelId="{3D45CA9E-3CF8-40B4-8B34-7CF1D503C028}" type="presParOf" srcId="{70BCAB90-B865-4EF0-BA3C-9B825B744E6F}" destId="{A7413768-32E6-4044-BCED-2115AC230B10}" srcOrd="0" destOrd="0" presId="urn:microsoft.com/office/officeart/2005/8/layout/radial4"/>
    <dgm:cxn modelId="{C0A6A6D1-AFFE-4830-B4D6-660A9E0F9F9B}" type="presParOf" srcId="{70BCAB90-B865-4EF0-BA3C-9B825B744E6F}" destId="{B1DAFDE3-FFB5-48E7-B9C4-AC406B7BBEE3}" srcOrd="1" destOrd="0" presId="urn:microsoft.com/office/officeart/2005/8/layout/radial4"/>
    <dgm:cxn modelId="{E0B87B28-4C9E-41C2-8168-7F04297E7692}" type="presParOf" srcId="{70BCAB90-B865-4EF0-BA3C-9B825B744E6F}" destId="{8F1F953E-4146-426E-805E-21FBD2D8A969}" srcOrd="2" destOrd="0" presId="urn:microsoft.com/office/officeart/2005/8/layout/radial4"/>
    <dgm:cxn modelId="{E8F7D02C-A863-4796-8F7C-D95AF3F757BD}" type="presParOf" srcId="{70BCAB90-B865-4EF0-BA3C-9B825B744E6F}" destId="{A1C2B659-EEED-4677-B4AD-E3BC6C0F9FDA}" srcOrd="3" destOrd="0" presId="urn:microsoft.com/office/officeart/2005/8/layout/radial4"/>
    <dgm:cxn modelId="{6B78F3E1-5DD7-4EB1-8D4C-E5528E83506F}" type="presParOf" srcId="{70BCAB90-B865-4EF0-BA3C-9B825B744E6F}" destId="{05CAE20E-F52D-4175-B951-9D27248F745A}" srcOrd="4" destOrd="0" presId="urn:microsoft.com/office/officeart/2005/8/layout/radial4"/>
    <dgm:cxn modelId="{8B5A6FB1-A2D2-469A-B9C0-19B13109BC2A}" type="presParOf" srcId="{70BCAB90-B865-4EF0-BA3C-9B825B744E6F}" destId="{426259A7-AC6C-4F0C-B724-8C8B631FFCAE}" srcOrd="5" destOrd="0" presId="urn:microsoft.com/office/officeart/2005/8/layout/radial4"/>
    <dgm:cxn modelId="{593CD3C4-2168-42C9-B37E-904341325C4F}" type="presParOf" srcId="{70BCAB90-B865-4EF0-BA3C-9B825B744E6F}" destId="{B1DD6DB7-F53C-4C81-88AA-99557BAA3C5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3CBD4-FE34-4A52-AE9A-AA02B536742E}">
      <dsp:nvSpPr>
        <dsp:cNvPr id="0" name=""/>
        <dsp:cNvSpPr/>
      </dsp:nvSpPr>
      <dsp:spPr>
        <a:xfrm>
          <a:off x="0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2021г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30,7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869" y="733148"/>
        <a:ext cx="546326" cy="477918"/>
      </dsp:txXfrm>
    </dsp:sp>
    <dsp:sp modelId="{5093383C-C1F4-4839-A691-0AB0D160CFF5}">
      <dsp:nvSpPr>
        <dsp:cNvPr id="0" name=""/>
        <dsp:cNvSpPr/>
      </dsp:nvSpPr>
      <dsp:spPr>
        <a:xfrm>
          <a:off x="633670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3670" y="929249"/>
        <a:ext cx="85488" cy="85717"/>
      </dsp:txXfrm>
    </dsp:sp>
    <dsp:sp modelId="{214B9ED6-FF4A-47BA-BC2C-6FE0FF3CD3AA}">
      <dsp:nvSpPr>
        <dsp:cNvPr id="0" name=""/>
        <dsp:cNvSpPr/>
      </dsp:nvSpPr>
      <dsp:spPr>
        <a:xfrm>
          <a:off x="806489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324921"/>
                <a:satOff val="-7429"/>
                <a:lumOff val="-1882"/>
                <a:alphaOff val="0"/>
                <a:tint val="62000"/>
                <a:satMod val="180000"/>
              </a:schemeClr>
            </a:gs>
            <a:gs pos="65000">
              <a:schemeClr val="accent3">
                <a:hueOff val="2324921"/>
                <a:satOff val="-7429"/>
                <a:lumOff val="-1882"/>
                <a:alphaOff val="0"/>
                <a:tint val="32000"/>
                <a:satMod val="250000"/>
              </a:schemeClr>
            </a:gs>
            <a:gs pos="100000">
              <a:schemeClr val="accent3">
                <a:hueOff val="2324921"/>
                <a:satOff val="-7429"/>
                <a:lumOff val="-188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2022г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31,2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1358" y="733148"/>
        <a:ext cx="546326" cy="477918"/>
      </dsp:txXfrm>
    </dsp:sp>
    <dsp:sp modelId="{F8A0B83E-C0D7-4146-BCCA-D1536FD7177A}">
      <dsp:nvSpPr>
        <dsp:cNvPr id="0" name=""/>
        <dsp:cNvSpPr/>
      </dsp:nvSpPr>
      <dsp:spPr>
        <a:xfrm>
          <a:off x="1440160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2906152"/>
                <a:satOff val="-9286"/>
                <a:lumOff val="-2353"/>
                <a:alphaOff val="0"/>
                <a:tint val="62000"/>
                <a:satMod val="180000"/>
              </a:schemeClr>
            </a:gs>
            <a:gs pos="65000">
              <a:schemeClr val="accent3">
                <a:hueOff val="2906152"/>
                <a:satOff val="-9286"/>
                <a:lumOff val="-2353"/>
                <a:alphaOff val="0"/>
                <a:tint val="32000"/>
                <a:satMod val="250000"/>
              </a:schemeClr>
            </a:gs>
            <a:gs pos="100000">
              <a:schemeClr val="accent3">
                <a:hueOff val="2906152"/>
                <a:satOff val="-9286"/>
                <a:lumOff val="-235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60" y="929249"/>
        <a:ext cx="85488" cy="85717"/>
      </dsp:txXfrm>
    </dsp:sp>
    <dsp:sp modelId="{92E8CFB6-F2D5-4AC3-A5B1-63436AD531CF}">
      <dsp:nvSpPr>
        <dsp:cNvPr id="0" name=""/>
        <dsp:cNvSpPr/>
      </dsp:nvSpPr>
      <dsp:spPr>
        <a:xfrm>
          <a:off x="1612979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4649843"/>
                <a:satOff val="-14858"/>
                <a:lumOff val="-3765"/>
                <a:alphaOff val="0"/>
                <a:tint val="62000"/>
                <a:satMod val="180000"/>
              </a:schemeClr>
            </a:gs>
            <a:gs pos="65000">
              <a:schemeClr val="accent3">
                <a:hueOff val="4649843"/>
                <a:satOff val="-14858"/>
                <a:lumOff val="-3765"/>
                <a:alphaOff val="0"/>
                <a:tint val="32000"/>
                <a:satMod val="250000"/>
              </a:schemeClr>
            </a:gs>
            <a:gs pos="100000">
              <a:schemeClr val="accent3">
                <a:hueOff val="4649843"/>
                <a:satOff val="-14858"/>
                <a:lumOff val="-3765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2023г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32,4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7848" y="733148"/>
        <a:ext cx="546326" cy="477918"/>
      </dsp:txXfrm>
    </dsp:sp>
    <dsp:sp modelId="{4F9A9CAA-3A3C-4618-881F-D7321842E865}">
      <dsp:nvSpPr>
        <dsp:cNvPr id="0" name=""/>
        <dsp:cNvSpPr/>
      </dsp:nvSpPr>
      <dsp:spPr>
        <a:xfrm>
          <a:off x="2246649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tint val="62000"/>
                <a:satMod val="180000"/>
              </a:schemeClr>
            </a:gs>
            <a:gs pos="65000">
              <a:schemeClr val="accent3">
                <a:hueOff val="5812304"/>
                <a:satOff val="-18573"/>
                <a:lumOff val="-4706"/>
                <a:alphaOff val="0"/>
                <a:tint val="32000"/>
                <a:satMod val="250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46649" y="929249"/>
        <a:ext cx="85488" cy="85717"/>
      </dsp:txXfrm>
    </dsp:sp>
    <dsp:sp modelId="{A24C8CD3-3EC3-49F9-A0AE-DA0C748F99A8}">
      <dsp:nvSpPr>
        <dsp:cNvPr id="0" name=""/>
        <dsp:cNvSpPr/>
      </dsp:nvSpPr>
      <dsp:spPr>
        <a:xfrm>
          <a:off x="241946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974765"/>
                <a:satOff val="-22287"/>
                <a:lumOff val="-5647"/>
                <a:alphaOff val="0"/>
                <a:tint val="62000"/>
                <a:satMod val="180000"/>
              </a:schemeClr>
            </a:gs>
            <a:gs pos="65000">
              <a:schemeClr val="accent3">
                <a:hueOff val="6974765"/>
                <a:satOff val="-22287"/>
                <a:lumOff val="-5647"/>
                <a:alphaOff val="0"/>
                <a:tint val="32000"/>
                <a:satMod val="250000"/>
              </a:schemeClr>
            </a:gs>
            <a:gs pos="100000">
              <a:schemeClr val="accent3">
                <a:hueOff val="6974765"/>
                <a:satOff val="-22287"/>
                <a:lumOff val="-564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2024г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31,4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34337" y="733148"/>
        <a:ext cx="546326" cy="477918"/>
      </dsp:txXfrm>
    </dsp:sp>
    <dsp:sp modelId="{B14C9B6D-A266-4B42-962E-B0A624366DFF}">
      <dsp:nvSpPr>
        <dsp:cNvPr id="0" name=""/>
        <dsp:cNvSpPr/>
      </dsp:nvSpPr>
      <dsp:spPr>
        <a:xfrm>
          <a:off x="3053139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8718455"/>
                <a:satOff val="-27859"/>
                <a:lumOff val="-7059"/>
                <a:alphaOff val="0"/>
                <a:tint val="62000"/>
                <a:satMod val="180000"/>
              </a:schemeClr>
            </a:gs>
            <a:gs pos="65000">
              <a:schemeClr val="accent3">
                <a:hueOff val="8718455"/>
                <a:satOff val="-27859"/>
                <a:lumOff val="-7059"/>
                <a:alphaOff val="0"/>
                <a:tint val="32000"/>
                <a:satMod val="250000"/>
              </a:schemeClr>
            </a:gs>
            <a:gs pos="100000">
              <a:schemeClr val="accent3">
                <a:hueOff val="8718455"/>
                <a:satOff val="-27859"/>
                <a:lumOff val="-705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53139" y="929249"/>
        <a:ext cx="85488" cy="85717"/>
      </dsp:txXfrm>
    </dsp:sp>
    <dsp:sp modelId="{2B25A196-55AD-42B5-B9C7-53EF2B3B7415}">
      <dsp:nvSpPr>
        <dsp:cNvPr id="0" name=""/>
        <dsp:cNvSpPr/>
      </dsp:nvSpPr>
      <dsp:spPr>
        <a:xfrm>
          <a:off x="322595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299686"/>
                <a:satOff val="-29716"/>
                <a:lumOff val="-7530"/>
                <a:alphaOff val="0"/>
                <a:tint val="62000"/>
                <a:satMod val="180000"/>
              </a:schemeClr>
            </a:gs>
            <a:gs pos="65000">
              <a:schemeClr val="accent3">
                <a:hueOff val="9299686"/>
                <a:satOff val="-29716"/>
                <a:lumOff val="-7530"/>
                <a:alphaOff val="0"/>
                <a:tint val="32000"/>
                <a:satMod val="250000"/>
              </a:schemeClr>
            </a:gs>
            <a:gs pos="100000">
              <a:schemeClr val="accent3">
                <a:hueOff val="9299686"/>
                <a:satOff val="-29716"/>
                <a:lumOff val="-753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2025г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33,2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40827" y="733148"/>
        <a:ext cx="546326" cy="477918"/>
      </dsp:txXfrm>
    </dsp:sp>
    <dsp:sp modelId="{D69BEE90-6CB8-4738-A79C-C02ACF38CD13}">
      <dsp:nvSpPr>
        <dsp:cNvPr id="0" name=""/>
        <dsp:cNvSpPr/>
      </dsp:nvSpPr>
      <dsp:spPr>
        <a:xfrm>
          <a:off x="3859628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59628" y="929249"/>
        <a:ext cx="85488" cy="85717"/>
      </dsp:txXfrm>
    </dsp:sp>
    <dsp:sp modelId="{B55D4FC1-DB10-402A-B0AD-2FD9A0A10BEC}">
      <dsp:nvSpPr>
        <dsp:cNvPr id="0" name=""/>
        <dsp:cNvSpPr/>
      </dsp:nvSpPr>
      <dsp:spPr>
        <a:xfrm>
          <a:off x="403244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2026г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33,1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47317" y="733148"/>
        <a:ext cx="546326" cy="4779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91473-06C3-40F9-BF52-12997A3535AE}">
      <dsp:nvSpPr>
        <dsp:cNvPr id="0" name=""/>
        <dsp:cNvSpPr/>
      </dsp:nvSpPr>
      <dsp:spPr>
        <a:xfrm rot="10800000">
          <a:off x="755833" y="715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ОАО РЖД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715"/>
        <a:ext cx="2721073" cy="225101"/>
      </dsp:txXfrm>
    </dsp:sp>
    <dsp:sp modelId="{65D3C058-1824-4ADE-86BE-23AC8E25500C}">
      <dsp:nvSpPr>
        <dsp:cNvPr id="0" name=""/>
        <dsp:cNvSpPr/>
      </dsp:nvSpPr>
      <dsp:spPr>
        <a:xfrm>
          <a:off x="643282" y="715"/>
          <a:ext cx="225101" cy="225101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BF9B608-2BF4-4F5F-9AF6-D5815C1CF321}">
      <dsp:nvSpPr>
        <dsp:cNvPr id="0" name=""/>
        <dsp:cNvSpPr/>
      </dsp:nvSpPr>
      <dsp:spPr>
        <a:xfrm rot="10800000">
          <a:off x="755833" y="293011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73808"/>
                <a:satOff val="-441"/>
                <a:lumOff val="3813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73808"/>
                <a:satOff val="-441"/>
                <a:lumOff val="3813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73808"/>
                <a:satOff val="-441"/>
                <a:lumOff val="381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ООО Локотех-Сервис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293011"/>
        <a:ext cx="2721073" cy="225101"/>
      </dsp:txXfrm>
    </dsp:sp>
    <dsp:sp modelId="{C06594F6-0229-44F6-8C37-573EAAFAF0A4}">
      <dsp:nvSpPr>
        <dsp:cNvPr id="0" name=""/>
        <dsp:cNvSpPr/>
      </dsp:nvSpPr>
      <dsp:spPr>
        <a:xfrm>
          <a:off x="643282" y="293011"/>
          <a:ext cx="225101" cy="225101"/>
        </a:xfrm>
        <a:prstGeom prst="ellipse">
          <a:avLst/>
        </a:prstGeom>
        <a:solidFill>
          <a:schemeClr val="accent3">
            <a:tint val="50000"/>
            <a:hueOff val="-7483"/>
            <a:satOff val="-304"/>
            <a:lumOff val="1198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1D497E-4920-422C-9B21-DD7B685FFF3C}">
      <dsp:nvSpPr>
        <dsp:cNvPr id="0" name=""/>
        <dsp:cNvSpPr/>
      </dsp:nvSpPr>
      <dsp:spPr>
        <a:xfrm rot="10800000">
          <a:off x="755833" y="585308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147615"/>
                <a:satOff val="-882"/>
                <a:lumOff val="762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147615"/>
                <a:satOff val="-882"/>
                <a:lumOff val="762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147615"/>
                <a:satOff val="-882"/>
                <a:lumOff val="762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ГАУЗ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Шилкинская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ЦРБ»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585308"/>
        <a:ext cx="2721073" cy="225101"/>
      </dsp:txXfrm>
    </dsp:sp>
    <dsp:sp modelId="{208D2394-65C6-4F1F-8CD0-9EDDDCC082C2}">
      <dsp:nvSpPr>
        <dsp:cNvPr id="0" name=""/>
        <dsp:cNvSpPr/>
      </dsp:nvSpPr>
      <dsp:spPr>
        <a:xfrm>
          <a:off x="643282" y="585308"/>
          <a:ext cx="225101" cy="225101"/>
        </a:xfrm>
        <a:prstGeom prst="ellipse">
          <a:avLst/>
        </a:prstGeom>
        <a:solidFill>
          <a:schemeClr val="accent3">
            <a:tint val="50000"/>
            <a:hueOff val="-14966"/>
            <a:satOff val="-608"/>
            <a:lumOff val="2395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630431-2ACF-46C8-936E-18BE27BBCE65}">
      <dsp:nvSpPr>
        <dsp:cNvPr id="0" name=""/>
        <dsp:cNvSpPr/>
      </dsp:nvSpPr>
      <dsp:spPr>
        <a:xfrm rot="10800000">
          <a:off x="755833" y="877604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221423"/>
                <a:satOff val="-1323"/>
                <a:lumOff val="1144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221423"/>
                <a:satOff val="-1323"/>
                <a:lumOff val="1144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221423"/>
                <a:satOff val="-1323"/>
                <a:lumOff val="1144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877604"/>
        <a:ext cx="2721073" cy="225101"/>
      </dsp:txXfrm>
    </dsp:sp>
    <dsp:sp modelId="{2BD1C692-E8AF-4B2D-B16D-262E384B66F0}">
      <dsp:nvSpPr>
        <dsp:cNvPr id="0" name=""/>
        <dsp:cNvSpPr/>
      </dsp:nvSpPr>
      <dsp:spPr>
        <a:xfrm>
          <a:off x="643282" y="877604"/>
          <a:ext cx="225101" cy="225101"/>
        </a:xfrm>
        <a:prstGeom prst="ellipse">
          <a:avLst/>
        </a:prstGeom>
        <a:solidFill>
          <a:schemeClr val="accent3">
            <a:tint val="50000"/>
            <a:hueOff val="-22450"/>
            <a:satOff val="-912"/>
            <a:lumOff val="359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D013AB-B4F9-4208-AFF8-117C808E60DE}">
      <dsp:nvSpPr>
        <dsp:cNvPr id="0" name=""/>
        <dsp:cNvSpPr/>
      </dsp:nvSpPr>
      <dsp:spPr>
        <a:xfrm rot="10800000">
          <a:off x="755833" y="1169901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295230"/>
                <a:satOff val="-1764"/>
                <a:lumOff val="15253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295230"/>
                <a:satOff val="-1764"/>
                <a:lumOff val="15253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295230"/>
                <a:satOff val="-1764"/>
                <a:lumOff val="1525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ПАО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Россети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Сибирь»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1169901"/>
        <a:ext cx="2721073" cy="225101"/>
      </dsp:txXfrm>
    </dsp:sp>
    <dsp:sp modelId="{DAFAEA11-C552-4120-A5EB-4A7AD106FE6D}">
      <dsp:nvSpPr>
        <dsp:cNvPr id="0" name=""/>
        <dsp:cNvSpPr/>
      </dsp:nvSpPr>
      <dsp:spPr>
        <a:xfrm>
          <a:off x="643282" y="1169901"/>
          <a:ext cx="225101" cy="225101"/>
        </a:xfrm>
        <a:prstGeom prst="ellipse">
          <a:avLst/>
        </a:prstGeom>
        <a:solidFill>
          <a:schemeClr val="accent3">
            <a:tint val="50000"/>
            <a:hueOff val="-29933"/>
            <a:satOff val="-1216"/>
            <a:lumOff val="479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2F5060-1053-43E0-A99D-95141E806DF4}">
      <dsp:nvSpPr>
        <dsp:cNvPr id="0" name=""/>
        <dsp:cNvSpPr/>
      </dsp:nvSpPr>
      <dsp:spPr>
        <a:xfrm rot="10800000">
          <a:off x="755833" y="1462197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369038"/>
                <a:satOff val="-2204"/>
                <a:lumOff val="1906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369038"/>
                <a:satOff val="-2204"/>
                <a:lumOff val="1906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369038"/>
                <a:satOff val="-2204"/>
                <a:lumOff val="1906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АО Рудник 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1462197"/>
        <a:ext cx="2721073" cy="225101"/>
      </dsp:txXfrm>
    </dsp:sp>
    <dsp:sp modelId="{E4BBDF27-6B80-4D2E-A70C-55D1A844D9E2}">
      <dsp:nvSpPr>
        <dsp:cNvPr id="0" name=""/>
        <dsp:cNvSpPr/>
      </dsp:nvSpPr>
      <dsp:spPr>
        <a:xfrm>
          <a:off x="643282" y="1462197"/>
          <a:ext cx="225101" cy="225101"/>
        </a:xfrm>
        <a:prstGeom prst="ellipse">
          <a:avLst/>
        </a:prstGeom>
        <a:solidFill>
          <a:schemeClr val="accent3">
            <a:tint val="50000"/>
            <a:hueOff val="-37416"/>
            <a:satOff val="-1520"/>
            <a:lumOff val="5988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0261359-E703-4005-9686-E04AE36FDB90}">
      <dsp:nvSpPr>
        <dsp:cNvPr id="0" name=""/>
        <dsp:cNvSpPr/>
      </dsp:nvSpPr>
      <dsp:spPr>
        <a:xfrm rot="10800000">
          <a:off x="755833" y="1754493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442845"/>
                <a:satOff val="-2645"/>
                <a:lumOff val="22879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442845"/>
                <a:satOff val="-2645"/>
                <a:lumOff val="22879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442845"/>
                <a:satOff val="-2645"/>
                <a:lumOff val="2287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АО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ЗабТЭК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1754493"/>
        <a:ext cx="2721073" cy="225101"/>
      </dsp:txXfrm>
    </dsp:sp>
    <dsp:sp modelId="{A67DFE9E-2841-4295-A35A-ECE856BAA85D}">
      <dsp:nvSpPr>
        <dsp:cNvPr id="0" name=""/>
        <dsp:cNvSpPr/>
      </dsp:nvSpPr>
      <dsp:spPr>
        <a:xfrm>
          <a:off x="643282" y="1754493"/>
          <a:ext cx="225101" cy="225101"/>
        </a:xfrm>
        <a:prstGeom prst="ellipse">
          <a:avLst/>
        </a:prstGeom>
        <a:solidFill>
          <a:schemeClr val="accent3">
            <a:tint val="50000"/>
            <a:hueOff val="-44899"/>
            <a:satOff val="-1824"/>
            <a:lumOff val="7185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69E4863-F4FB-48EA-AE82-53ADFB2B7504}">
      <dsp:nvSpPr>
        <dsp:cNvPr id="0" name=""/>
        <dsp:cNvSpPr/>
      </dsp:nvSpPr>
      <dsp:spPr>
        <a:xfrm rot="10800000">
          <a:off x="755833" y="2046790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516653"/>
                <a:satOff val="-3086"/>
                <a:lumOff val="26693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516653"/>
                <a:satOff val="-3086"/>
                <a:lumOff val="26693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516653"/>
                <a:satOff val="-3086"/>
                <a:lumOff val="2669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ГУЗ Краевая больница №3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2046790"/>
        <a:ext cx="2721073" cy="225101"/>
      </dsp:txXfrm>
    </dsp:sp>
    <dsp:sp modelId="{8F65FFA5-7601-4C5F-981E-B797FDCD018E}">
      <dsp:nvSpPr>
        <dsp:cNvPr id="0" name=""/>
        <dsp:cNvSpPr/>
      </dsp:nvSpPr>
      <dsp:spPr>
        <a:xfrm>
          <a:off x="643282" y="2046790"/>
          <a:ext cx="225101" cy="225101"/>
        </a:xfrm>
        <a:prstGeom prst="ellipse">
          <a:avLst/>
        </a:prstGeom>
        <a:solidFill>
          <a:schemeClr val="accent3">
            <a:tint val="50000"/>
            <a:hueOff val="-52383"/>
            <a:satOff val="-2128"/>
            <a:lumOff val="838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62719AF-D7B4-4F46-A629-946768E54FC7}">
      <dsp:nvSpPr>
        <dsp:cNvPr id="0" name=""/>
        <dsp:cNvSpPr/>
      </dsp:nvSpPr>
      <dsp:spPr>
        <a:xfrm rot="10800000">
          <a:off x="755833" y="2339086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590460"/>
                <a:satOff val="-3527"/>
                <a:lumOff val="3050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590460"/>
                <a:satOff val="-3527"/>
                <a:lumOff val="3050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590460"/>
                <a:satOff val="-3527"/>
                <a:lumOff val="3050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ОМВД России 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2339086"/>
        <a:ext cx="2721073" cy="225101"/>
      </dsp:txXfrm>
    </dsp:sp>
    <dsp:sp modelId="{AF1192D6-8BE7-4A7F-BF2E-D342E21FBA5E}">
      <dsp:nvSpPr>
        <dsp:cNvPr id="0" name=""/>
        <dsp:cNvSpPr/>
      </dsp:nvSpPr>
      <dsp:spPr>
        <a:xfrm>
          <a:off x="643282" y="2339086"/>
          <a:ext cx="225101" cy="225101"/>
        </a:xfrm>
        <a:prstGeom prst="ellipse">
          <a:avLst/>
        </a:prstGeom>
        <a:solidFill>
          <a:schemeClr val="accent3">
            <a:tint val="50000"/>
            <a:hueOff val="-59866"/>
            <a:satOff val="-2432"/>
            <a:lumOff val="958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13768-32E6-4044-BCED-2115AC230B10}">
      <dsp:nvSpPr>
        <dsp:cNvPr id="0" name=""/>
        <dsp:cNvSpPr/>
      </dsp:nvSpPr>
      <dsp:spPr>
        <a:xfrm>
          <a:off x="1186630" y="1508963"/>
          <a:ext cx="1515170" cy="12272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Плательщики налога в 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2024г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. (золото)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08522" y="1688695"/>
        <a:ext cx="1071386" cy="867822"/>
      </dsp:txXfrm>
    </dsp:sp>
    <dsp:sp modelId="{B1DAFDE3-FFB5-48E7-B9C4-AC406B7BBEE3}">
      <dsp:nvSpPr>
        <dsp:cNvPr id="0" name=""/>
        <dsp:cNvSpPr/>
      </dsp:nvSpPr>
      <dsp:spPr>
        <a:xfrm rot="12900000">
          <a:off x="505813" y="1257003"/>
          <a:ext cx="903917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F953E-4146-426E-805E-21FBD2D8A969}">
      <dsp:nvSpPr>
        <dsp:cNvPr id="0" name=""/>
        <dsp:cNvSpPr/>
      </dsp:nvSpPr>
      <dsp:spPr>
        <a:xfrm>
          <a:off x="4588" y="706289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АО «Рудник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07" y="733608"/>
        <a:ext cx="1111284" cy="878099"/>
      </dsp:txXfrm>
    </dsp:sp>
    <dsp:sp modelId="{A1C2B659-EEED-4677-B4AD-E3BC6C0F9FDA}">
      <dsp:nvSpPr>
        <dsp:cNvPr id="0" name=""/>
        <dsp:cNvSpPr/>
      </dsp:nvSpPr>
      <dsp:spPr>
        <a:xfrm rot="16200000">
          <a:off x="1451615" y="784135"/>
          <a:ext cx="985201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AE20E-F52D-4175-B951-9D27248F745A}">
      <dsp:nvSpPr>
        <dsp:cNvPr id="0" name=""/>
        <dsp:cNvSpPr/>
      </dsp:nvSpPr>
      <dsp:spPr>
        <a:xfrm>
          <a:off x="1361254" y="54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8573" y="27373"/>
        <a:ext cx="1111284" cy="878099"/>
      </dsp:txXfrm>
    </dsp:sp>
    <dsp:sp modelId="{426259A7-AC6C-4F0C-B724-8C8B631FFCAE}">
      <dsp:nvSpPr>
        <dsp:cNvPr id="0" name=""/>
        <dsp:cNvSpPr/>
      </dsp:nvSpPr>
      <dsp:spPr>
        <a:xfrm rot="19359708">
          <a:off x="2444458" y="1218147"/>
          <a:ext cx="912265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DD6DB7-F53C-4C81-88AA-99557BAA3C5F}">
      <dsp:nvSpPr>
        <dsp:cNvPr id="0" name=""/>
        <dsp:cNvSpPr/>
      </dsp:nvSpPr>
      <dsp:spPr>
        <a:xfrm>
          <a:off x="2680287" y="650013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«АЗК»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07606" y="677332"/>
        <a:ext cx="1111284" cy="878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0.0172</cdr:x>
      <cdr:y>0</cdr:y>
    </cdr:from>
    <cdr:to>
      <cdr:x>0.98033</cdr:x>
      <cdr:y>0.1097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13" y="0"/>
          <a:ext cx="4032440" cy="3317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Динамика налоговых и нена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л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оговых доходов бюджета района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0.16667</cdr:x>
      <cdr:y>0</cdr:y>
    </cdr:from>
    <cdr:to>
      <cdr:x>0.85</cdr:x>
      <cdr:y>0.07692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0"/>
          <a:ext cx="295232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chart" Target="../charts/chart7.xml"/><Relationship Id="rId7" Type="http://schemas.openxmlformats.org/officeDocument/2006/relationships/diagramColors" Target="../diagrams/colors3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44825"/>
            <a:ext cx="7772400" cy="1829761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О бюджете муниципального района «Шилкинский район» на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2024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год и плановый период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2025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и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2026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годов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58297"/>
            <a:ext cx="7772400" cy="1199704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Комитет по финансам муниципального района «Шилкинский район»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бюджета муниципального района «Шилкинский район»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187705"/>
              </p:ext>
            </p:extLst>
          </p:nvPr>
        </p:nvGraphicFramePr>
        <p:xfrm>
          <a:off x="323527" y="755325"/>
          <a:ext cx="8496946" cy="480412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384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9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3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3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37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29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29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12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Сумма, тыс.рублей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 (оценка)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4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9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1 432 807,9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1 521 161,8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1 756 494,9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1 478 864,0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1 349 791,7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1 350 028,2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8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87 615,3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91 285,2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99 225,0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103 986,3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97 938,5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97 978,5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.03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5 210,1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4 336,5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847,9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4 523,0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3 833,1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3 833,1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4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Национальная  экономика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150,8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71 681,2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80 871,1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39 033,5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40 805,0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41 748,9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.05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73 508,1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74 426,4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131 970,9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7 829,8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4 277,7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4 277,7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.06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1 010,1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132,3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.07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954 150,4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1 086 273,5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1 115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691,4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1 126 674,6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992 963,2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991 370,1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.08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57 919,8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55 899,8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64 675,6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75 898,9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76 075,0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76 075,0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Социальная  политика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.10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28 018,3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26 438,4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28 998,6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30 020,3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30 448,5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31 353,3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25 621,9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22 291,7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23 393,0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31 726,1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44 097,8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44 099,7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.12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2 200,0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2 800,0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5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.13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2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92 392,7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85 694,3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204 050,4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55 659,5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 smtClean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55 </a:t>
                      </a:r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848,2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 smtClean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55 </a:t>
                      </a:r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791,1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и структура расходов бюджета района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9977970"/>
              </p:ext>
            </p:extLst>
          </p:nvPr>
        </p:nvGraphicFramePr>
        <p:xfrm>
          <a:off x="323528" y="980729"/>
          <a:ext cx="525658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32491471"/>
              </p:ext>
            </p:extLst>
          </p:nvPr>
        </p:nvGraphicFramePr>
        <p:xfrm>
          <a:off x="3635896" y="2564904"/>
          <a:ext cx="54006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8864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Расходы бюджета района на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годы по муниципальным программам</a:t>
            </a:r>
          </a:p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муниципального района «Шилкинский район» на период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2021-2026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годы»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983833"/>
              </p:ext>
            </p:extLst>
          </p:nvPr>
        </p:nvGraphicFramePr>
        <p:xfrm>
          <a:off x="142844" y="908720"/>
          <a:ext cx="8749636" cy="278398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069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0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 Решение Совета </a:t>
                      </a: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МР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6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650" marR="22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95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районе «Шилкинский район»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005,0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74,6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83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Поддержка и развитие агропромышленного комплекса муниципального района «Шилкинский район» на 2020 – 2025 годы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2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"Организация отдыха, оздоровления и занятости детей и подростков в муниципальном районе "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Шилкинский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район"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110313176"/>
                  </a:ext>
                </a:extLst>
              </a:tr>
              <a:tr h="28398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kumimoji="0"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Культура Забайкалья»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427,5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95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1 682,5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1 550,0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92,1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u="sng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650,0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106,5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1 400,0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84,8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2684510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3939506"/>
              </p:ext>
            </p:extLst>
          </p:nvPr>
        </p:nvGraphicFramePr>
        <p:xfrm>
          <a:off x="683568" y="1556792"/>
          <a:ext cx="8003232" cy="41913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1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8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(оценка)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1 450 494,4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1 472 447,5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1 779 987,3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1 486 822,4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1 349 791,7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1 350 028,2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992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301 330,6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399 778,5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484 898,6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508 741,2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541 374,0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1 148 762,6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1 149 981,1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1 380 208,8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1 001 923,8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841 050,5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808 654,2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1 432 807,9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1 521 161,8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1 756 494,9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1 478 864,0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1 349 791,7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1 350 028,2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17 686,5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- 48 714,3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23 492,4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7 958,4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муниципального района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«Шилкинский район»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05519"/>
              </p:ext>
            </p:extLst>
          </p:nvPr>
        </p:nvGraphicFramePr>
        <p:xfrm>
          <a:off x="285720" y="764704"/>
          <a:ext cx="45023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района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«Шилкинский район»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285992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района на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83960662"/>
              </p:ext>
            </p:extLst>
          </p:nvPr>
        </p:nvGraphicFramePr>
        <p:xfrm>
          <a:off x="3491880" y="3068960"/>
          <a:ext cx="597666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9"/>
            <a:ext cx="8496944" cy="36004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района «Шилкинский район»</a:t>
            </a:r>
            <a:endParaRPr lang="ru-RU" sz="1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08676730"/>
              </p:ext>
            </p:extLst>
          </p:nvPr>
        </p:nvGraphicFramePr>
        <p:xfrm>
          <a:off x="899592" y="620688"/>
          <a:ext cx="7480449" cy="318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6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84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86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86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40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(оценка)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174"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9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301 330,6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317 316,4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399 778,5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484 898,64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508 741,2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541 374,0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17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204 996,7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220 157,5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261 978,3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559,55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312 392,6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328 012,3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 по подакцизным товарам (продукции)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22 776,3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23 833,1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24 713,2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27 457,59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29 109,3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30 800,0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14 583,9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10 915,8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15 223,1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26 006,4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26 763,5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27 677,3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6632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Налоги, сборы и регулярные платежи за пользование </a:t>
                      </a:r>
                      <a:b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природными ресурсами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46 954,7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57 610,0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82 933,4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115 594,0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129 045,8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143 281,9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576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5 988,3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4 800,0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5 200,0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4 998,0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5 097,9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382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Неналоговые   доходы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6 030,7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5 150,0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5 096,8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7 181,1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6 432,0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6 504,6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14407991"/>
              </p:ext>
            </p:extLst>
          </p:nvPr>
        </p:nvGraphicFramePr>
        <p:xfrm>
          <a:off x="395536" y="3933056"/>
          <a:ext cx="817699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166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      (Налог на доходы физических лиц)</a:t>
            </a:r>
            <a:endParaRPr lang="ru-RU" sz="1400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9591859"/>
              </p:ext>
            </p:extLst>
          </p:nvPr>
        </p:nvGraphicFramePr>
        <p:xfrm>
          <a:off x="857224" y="714356"/>
          <a:ext cx="757242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325892165"/>
              </p:ext>
            </p:extLst>
          </p:nvPr>
        </p:nvGraphicFramePr>
        <p:xfrm>
          <a:off x="4286248" y="4581128"/>
          <a:ext cx="460851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88024" y="4653137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Дополнительный норматив отчислений от налога на доходы физических лиц, %</a:t>
            </a:r>
          </a:p>
          <a:p>
            <a:pPr algn="ctr"/>
            <a:endParaRPr lang="ru-RU" b="1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179512" y="4077072"/>
          <a:ext cx="4176464" cy="25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6" y="3789041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Крупнейшие налогоплательщики района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 (Налоги на совокупный доход)</a:t>
            </a:r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993620"/>
              </p:ext>
            </p:extLst>
          </p:nvPr>
        </p:nvGraphicFramePr>
        <p:xfrm>
          <a:off x="179511" y="908721"/>
          <a:ext cx="6249877" cy="30531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6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0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6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79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82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409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налога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ЕНВД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3 651,7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ЕСХН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Патент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6 583,6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5 000,0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4 633,7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6 000,0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6 360,0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6 868,8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УСН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4 242,4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5 783,2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15 273,1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19 856,4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20 253,5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20 658,5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1880209"/>
              </p:ext>
            </p:extLst>
          </p:nvPr>
        </p:nvGraphicFramePr>
        <p:xfrm>
          <a:off x="3071802" y="3429000"/>
          <a:ext cx="5940425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(Налог на добычу полезных ископаемых)</a:t>
            </a:r>
            <a:endParaRPr lang="ru-RU" sz="1400" i="1" dirty="0"/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675779"/>
              </p:ext>
            </p:extLst>
          </p:nvPr>
        </p:nvGraphicFramePr>
        <p:xfrm>
          <a:off x="179512" y="836713"/>
          <a:ext cx="482453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5000628" y="1142984"/>
          <a:ext cx="3744416" cy="2896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75944453"/>
              </p:ext>
            </p:extLst>
          </p:nvPr>
        </p:nvGraphicFramePr>
        <p:xfrm>
          <a:off x="1259632" y="3717033"/>
          <a:ext cx="388843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Неналоговые доходы бюджета района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053643"/>
              </p:ext>
            </p:extLst>
          </p:nvPr>
        </p:nvGraphicFramePr>
        <p:xfrm>
          <a:off x="611560" y="548680"/>
          <a:ext cx="8208915" cy="354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1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895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3 545,6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2 763,0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2 928,0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4 250,1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3 336,9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3 374,5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2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641,5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2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компенсация затрат государства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 Доходы от продажи материальных и нематериальных активов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534,2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587,0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691,0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691,0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Штрафы, санкции,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возмещение ущерба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1 718,0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2 060,0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090,0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3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6 030,7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6 330,5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7 181,1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6 431,9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6 504,5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264238232"/>
              </p:ext>
            </p:extLst>
          </p:nvPr>
        </p:nvGraphicFramePr>
        <p:xfrm>
          <a:off x="611560" y="4143380"/>
          <a:ext cx="784887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8882796"/>
              </p:ext>
            </p:extLst>
          </p:nvPr>
        </p:nvGraphicFramePr>
        <p:xfrm>
          <a:off x="467544" y="534578"/>
          <a:ext cx="8136907" cy="3105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(оценка)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63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59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1 149 163,8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1 205 116,6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1 498 997,1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1 001 923,8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841 050,5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808 654,2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268 259,5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249 964,7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428 070,5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220 578,0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164 536,7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158 857,6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744"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184 958,0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194 078,0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211 471,0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220 578,0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164 348,0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158 726,0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206 024,6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271 039,8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235 126,2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51 075,4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4 142,8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3 604,5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516 045,1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556 082,8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629 153,0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680 181,0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617 075,0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600 075,6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7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158 433,4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127 034,9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199 342,1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50 089,4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55 296,0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46 116,5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7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984,8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7 306,0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217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остатков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- 583,6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- 5,6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3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88833384"/>
              </p:ext>
            </p:extLst>
          </p:nvPr>
        </p:nvGraphicFramePr>
        <p:xfrm>
          <a:off x="395535" y="3643314"/>
          <a:ext cx="8208915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1609</TotalTime>
  <Words>1234</Words>
  <Application>Microsoft Office PowerPoint</Application>
  <PresentationFormat>Экран (4:3)</PresentationFormat>
  <Paragraphs>532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Lucida Sans Unicode</vt:lpstr>
      <vt:lpstr>MV Boli</vt:lpstr>
      <vt:lpstr>Times New Roman</vt:lpstr>
      <vt:lpstr>Verdana</vt:lpstr>
      <vt:lpstr>Wingdings 2</vt:lpstr>
      <vt:lpstr>Wingdings 3</vt:lpstr>
      <vt:lpstr>Открытая</vt:lpstr>
      <vt:lpstr>О бюджете муниципального района «Шилкинский район» на 2024 год и плановый период 2025 и 2026 годов</vt:lpstr>
      <vt:lpstr>Основные параметры бюджета муниципального района  «Шилкинский район»</vt:lpstr>
      <vt:lpstr>Налоговые и неналоговые доходы бюджета муниципального района  «Шилкинский район»</vt:lpstr>
      <vt:lpstr>Налоговые и неналоговые доходы бюджета муниципального района «Шилкинский район»</vt:lpstr>
      <vt:lpstr>Презентация PowerPoint</vt:lpstr>
      <vt:lpstr>Презентация PowerPoint</vt:lpstr>
      <vt:lpstr>Презентация PowerPoint</vt:lpstr>
      <vt:lpstr>Презентация PowerPoint</vt:lpstr>
      <vt:lpstr>Безвозмездные поступления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Елена Александровна ЕА. Конакова</cp:lastModifiedBy>
  <cp:revision>166</cp:revision>
  <dcterms:created xsi:type="dcterms:W3CDTF">2022-12-14T07:02:47Z</dcterms:created>
  <dcterms:modified xsi:type="dcterms:W3CDTF">2024-01-17T07:43:39Z</dcterms:modified>
</cp:coreProperties>
</file>